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1"/>
  </p:sldMasterIdLst>
  <p:notesMasterIdLst>
    <p:notesMasterId r:id="rId22"/>
  </p:notesMasterIdLst>
  <p:sldIdLst>
    <p:sldId id="256" r:id="rId2"/>
    <p:sldId id="257" r:id="rId3"/>
    <p:sldId id="258" r:id="rId4"/>
    <p:sldId id="264" r:id="rId5"/>
    <p:sldId id="265" r:id="rId6"/>
    <p:sldId id="259" r:id="rId7"/>
    <p:sldId id="266" r:id="rId8"/>
    <p:sldId id="267" r:id="rId9"/>
    <p:sldId id="260" r:id="rId10"/>
    <p:sldId id="269" r:id="rId11"/>
    <p:sldId id="268" r:id="rId12"/>
    <p:sldId id="261" r:id="rId13"/>
    <p:sldId id="270" r:id="rId14"/>
    <p:sldId id="271" r:id="rId15"/>
    <p:sldId id="262" r:id="rId16"/>
    <p:sldId id="272" r:id="rId17"/>
    <p:sldId id="273" r:id="rId18"/>
    <p:sldId id="263" r:id="rId19"/>
    <p:sldId id="274" r:id="rId20"/>
    <p:sldId id="275" r:id="rId21"/>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26" y="8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6794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839144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992196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624882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703041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2243355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7816518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3504430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41610905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4185599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636390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428875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868184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668583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956963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568726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873230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784371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763600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362864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516684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19" y="2166365"/>
            <a:ext cx="8603674" cy="1739347"/>
          </a:xfrm>
        </p:spPr>
        <p:txBody>
          <a:bodyPr tIns="45720" bIns="45720" anchor="ctr">
            <a:normAutofit/>
          </a:bodyPr>
          <a:lstStyle>
            <a:lvl1pPr algn="ctr">
              <a:lnSpc>
                <a:spcPct val="80000"/>
              </a:lnSpc>
              <a:defRPr sz="6000" spc="0" baseline="0"/>
            </a:lvl1pPr>
          </a:lstStyle>
          <a:p>
            <a:r>
              <a:rPr lang="en-US" smtClean="0"/>
              <a:t>Click to edit Master title style</a:t>
            </a:r>
            <a:endParaRPr lang="en-US" dirty="0"/>
          </a:p>
        </p:txBody>
      </p:sp>
      <p:sp>
        <p:nvSpPr>
          <p:cNvPr id="3" name="Subtitle 2"/>
          <p:cNvSpPr>
            <a:spLocks noGrp="1"/>
          </p:cNvSpPr>
          <p:nvPr>
            <p:ph type="subTitle" idx="1"/>
          </p:nvPr>
        </p:nvSpPr>
        <p:spPr>
          <a:xfrm>
            <a:off x="1143000" y="3970315"/>
            <a:ext cx="6858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1/12/2017</a:t>
            </a:fld>
            <a:endParaRPr lang="en-US"/>
          </a:p>
        </p:txBody>
      </p:sp>
      <p:sp>
        <p:nvSpPr>
          <p:cNvPr id="5" name="Footer Placeholder 4"/>
          <p:cNvSpPr>
            <a:spLocks noGrp="1"/>
          </p:cNvSpPr>
          <p:nvPr>
            <p:ph type="ftr" sz="quarter" idx="11"/>
          </p:nvPr>
        </p:nvSpPr>
        <p:spPr/>
        <p:txBody>
          <a:bodyPr/>
          <a:lstStyle/>
          <a:p>
            <a:pPr marL="12700">
              <a:lnSpc>
                <a:spcPct val="100000"/>
              </a:lnSpc>
            </a:pPr>
            <a:r>
              <a:rPr lang="en-US" spc="-5" smtClean="0"/>
              <a:t>All </a:t>
            </a:r>
            <a:r>
              <a:rPr lang="en-US" spc="-10" smtClean="0"/>
              <a:t>Images</a:t>
            </a:r>
            <a:r>
              <a:rPr lang="en-US" spc="-5" smtClean="0"/>
              <a:t> </a:t>
            </a:r>
            <a:r>
              <a:rPr lang="en-US" smtClean="0"/>
              <a:t>in</a:t>
            </a:r>
            <a:r>
              <a:rPr lang="en-US" spc="-5" smtClean="0"/>
              <a:t> Powerpoint obtained from: </a:t>
            </a:r>
            <a:r>
              <a:rPr lang="en-US" spc="-10" smtClean="0"/>
              <a:t>commons.wikimedia.org</a:t>
            </a:r>
            <a:endParaRPr lang="en-US" spc="-10"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308577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1/12/2017</a:t>
            </a:fld>
            <a:endParaRPr lang="en-US"/>
          </a:p>
        </p:txBody>
      </p:sp>
      <p:sp>
        <p:nvSpPr>
          <p:cNvPr id="5" name="Footer Placeholder 4"/>
          <p:cNvSpPr>
            <a:spLocks noGrp="1"/>
          </p:cNvSpPr>
          <p:nvPr>
            <p:ph type="ftr" sz="quarter" idx="11"/>
          </p:nvPr>
        </p:nvSpPr>
        <p:spPr/>
        <p:txBody>
          <a:bodyPr/>
          <a:lstStyle/>
          <a:p>
            <a:pPr marL="12700">
              <a:lnSpc>
                <a:spcPct val="100000"/>
              </a:lnSpc>
            </a:pPr>
            <a:r>
              <a:rPr lang="en-US" spc="-5" smtClean="0"/>
              <a:t>All </a:t>
            </a:r>
            <a:r>
              <a:rPr lang="en-US" spc="-10" smtClean="0"/>
              <a:t>Images</a:t>
            </a:r>
            <a:r>
              <a:rPr lang="en-US" spc="-5" smtClean="0"/>
              <a:t> </a:t>
            </a:r>
            <a:r>
              <a:rPr lang="en-US" smtClean="0"/>
              <a:t>in</a:t>
            </a:r>
            <a:r>
              <a:rPr lang="en-US" spc="-5" smtClean="0"/>
              <a:t> Powerpoint obtained from: </a:t>
            </a:r>
            <a:r>
              <a:rPr lang="en-US" spc="-10" smtClean="0"/>
              <a:t>commons.wikimedia.org</a:t>
            </a:r>
            <a:endParaRPr lang="en-US" spc="-10"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337233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764484" y="0"/>
            <a:ext cx="2057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8" y="609600"/>
            <a:ext cx="1801785"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609600"/>
            <a:ext cx="5979968"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422855"/>
            <a:ext cx="2057397" cy="365125"/>
          </a:xfrm>
        </p:spPr>
        <p:txBody>
          <a:bodyPr/>
          <a:lstStyle/>
          <a:p>
            <a:fld id="{1D8BD707-D9CF-40AE-B4C6-C98DA3205C09}" type="datetimeFigureOut">
              <a:rPr lang="en-US" smtClean="0"/>
              <a:t>1/12/2017</a:t>
            </a:fld>
            <a:endParaRPr lang="en-US"/>
          </a:p>
        </p:txBody>
      </p:sp>
      <p:sp>
        <p:nvSpPr>
          <p:cNvPr id="5" name="Footer Placeholder 4"/>
          <p:cNvSpPr>
            <a:spLocks noGrp="1"/>
          </p:cNvSpPr>
          <p:nvPr>
            <p:ph type="ftr" sz="quarter" idx="11"/>
          </p:nvPr>
        </p:nvSpPr>
        <p:spPr>
          <a:xfrm>
            <a:off x="2832102" y="6422855"/>
            <a:ext cx="3209752" cy="365125"/>
          </a:xfrm>
        </p:spPr>
        <p:txBody>
          <a:bodyPr/>
          <a:lstStyle/>
          <a:p>
            <a:pPr marL="12700">
              <a:lnSpc>
                <a:spcPct val="100000"/>
              </a:lnSpc>
            </a:pPr>
            <a:r>
              <a:rPr lang="en-US" spc="-5" smtClean="0"/>
              <a:t>All </a:t>
            </a:r>
            <a:r>
              <a:rPr lang="en-US" spc="-10" smtClean="0"/>
              <a:t>Images</a:t>
            </a:r>
            <a:r>
              <a:rPr lang="en-US" spc="-5" smtClean="0"/>
              <a:t> </a:t>
            </a:r>
            <a:r>
              <a:rPr lang="en-US" smtClean="0"/>
              <a:t>in</a:t>
            </a:r>
            <a:r>
              <a:rPr lang="en-US" spc="-5" smtClean="0"/>
              <a:t> Powerpoint obtained from: </a:t>
            </a:r>
            <a:r>
              <a:rPr lang="en-US" spc="-10" smtClean="0"/>
              <a:t>commons.wikimedia.org</a:t>
            </a:r>
            <a:endParaRPr lang="en-US" spc="-10" dirty="0"/>
          </a:p>
        </p:txBody>
      </p:sp>
      <p:sp>
        <p:nvSpPr>
          <p:cNvPr id="6" name="Slide Number Placeholder 5"/>
          <p:cNvSpPr>
            <a:spLocks noGrp="1"/>
          </p:cNvSpPr>
          <p:nvPr>
            <p:ph type="sldNum" sz="quarter" idx="12"/>
          </p:nvPr>
        </p:nvSpPr>
        <p:spPr>
          <a:xfrm>
            <a:off x="6054787" y="6422855"/>
            <a:ext cx="659819" cy="365125"/>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812032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1/12/2017</a:t>
            </a:fld>
            <a:endParaRPr lang="en-US"/>
          </a:p>
        </p:txBody>
      </p:sp>
      <p:sp>
        <p:nvSpPr>
          <p:cNvPr id="5" name="Footer Placeholder 4"/>
          <p:cNvSpPr>
            <a:spLocks noGrp="1"/>
          </p:cNvSpPr>
          <p:nvPr>
            <p:ph type="ftr" sz="quarter" idx="11"/>
          </p:nvPr>
        </p:nvSpPr>
        <p:spPr/>
        <p:txBody>
          <a:bodyPr/>
          <a:lstStyle/>
          <a:p>
            <a:pPr marL="12700">
              <a:lnSpc>
                <a:spcPct val="100000"/>
              </a:lnSpc>
            </a:pPr>
            <a:r>
              <a:rPr lang="en-US" spc="-5" smtClean="0"/>
              <a:t>All </a:t>
            </a:r>
            <a:r>
              <a:rPr lang="en-US" spc="-10" smtClean="0"/>
              <a:t>Images</a:t>
            </a:r>
            <a:r>
              <a:rPr lang="en-US" spc="-5" smtClean="0"/>
              <a:t> </a:t>
            </a:r>
            <a:r>
              <a:rPr lang="en-US" smtClean="0"/>
              <a:t>in</a:t>
            </a:r>
            <a:r>
              <a:rPr lang="en-US" spc="-5" smtClean="0"/>
              <a:t> Powerpoint obtained from: </a:t>
            </a:r>
            <a:r>
              <a:rPr lang="en-US" spc="-10" smtClean="0"/>
              <a:t>commons.wikimedia.org</a:t>
            </a:r>
            <a:endParaRPr lang="en-US" spc="-10"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642835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2208879"/>
            <a:ext cx="7886700" cy="1676400"/>
          </a:xfrm>
        </p:spPr>
        <p:txBody>
          <a:bodyPr anchor="ctr">
            <a:noAutofit/>
          </a:bodyPr>
          <a:lstStyle>
            <a:lvl1pPr algn="ctr">
              <a:lnSpc>
                <a:spcPct val="80000"/>
              </a:lnSpc>
              <a:defRPr sz="6000" b="0" spc="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24893" y="3984400"/>
            <a:ext cx="78867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1D8BD707-D9CF-40AE-B4C6-C98DA3205C09}" type="datetimeFigureOut">
              <a:rPr lang="en-US" smtClean="0"/>
              <a:t>1/12/2017</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pPr marL="12700">
              <a:lnSpc>
                <a:spcPct val="100000"/>
              </a:lnSpc>
            </a:pPr>
            <a:r>
              <a:rPr lang="en-US" spc="-5" smtClean="0"/>
              <a:t>All </a:t>
            </a:r>
            <a:r>
              <a:rPr lang="en-US" spc="-10" smtClean="0"/>
              <a:t>Images</a:t>
            </a:r>
            <a:r>
              <a:rPr lang="en-US" spc="-5" smtClean="0"/>
              <a:t> </a:t>
            </a:r>
            <a:r>
              <a:rPr lang="en-US" smtClean="0"/>
              <a:t>in</a:t>
            </a:r>
            <a:r>
              <a:rPr lang="en-US" spc="-5" smtClean="0"/>
              <a:t> Powerpoint obtained from: </a:t>
            </a:r>
            <a:r>
              <a:rPr lang="en-US" spc="-10" smtClean="0"/>
              <a:t>commons.wikimedia.org</a:t>
            </a:r>
            <a:endParaRPr lang="en-US" spc="-10"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31331538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797"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00600"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1/12/2017</a:t>
            </a:fld>
            <a:endParaRPr lang="en-US"/>
          </a:p>
        </p:txBody>
      </p:sp>
      <p:sp>
        <p:nvSpPr>
          <p:cNvPr id="6" name="Footer Placeholder 5"/>
          <p:cNvSpPr>
            <a:spLocks noGrp="1"/>
          </p:cNvSpPr>
          <p:nvPr>
            <p:ph type="ftr" sz="quarter" idx="11"/>
          </p:nvPr>
        </p:nvSpPr>
        <p:spPr/>
        <p:txBody>
          <a:bodyPr/>
          <a:lstStyle/>
          <a:p>
            <a:pPr marL="12700">
              <a:lnSpc>
                <a:spcPct val="100000"/>
              </a:lnSpc>
            </a:pPr>
            <a:r>
              <a:rPr lang="en-US" spc="-5" smtClean="0"/>
              <a:t>All </a:t>
            </a:r>
            <a:r>
              <a:rPr lang="en-US" spc="-10" smtClean="0"/>
              <a:t>Images</a:t>
            </a:r>
            <a:r>
              <a:rPr lang="en-US" spc="-5" smtClean="0"/>
              <a:t> </a:t>
            </a:r>
            <a:r>
              <a:rPr lang="en-US" smtClean="0"/>
              <a:t>in</a:t>
            </a:r>
            <a:r>
              <a:rPr lang="en-US" spc="-5" smtClean="0"/>
              <a:t> Powerpoint obtained from: </a:t>
            </a:r>
            <a:r>
              <a:rPr lang="en-US" spc="-10" smtClean="0"/>
              <a:t>commons.wikimedia.org</a:t>
            </a:r>
            <a:endParaRPr lang="en-US" spc="-10" dirty="0"/>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089664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5800"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656566"/>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00428"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428" y="2656564"/>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1/12/2017</a:t>
            </a:fld>
            <a:endParaRPr lang="en-US"/>
          </a:p>
        </p:txBody>
      </p:sp>
      <p:sp>
        <p:nvSpPr>
          <p:cNvPr id="8" name="Footer Placeholder 7"/>
          <p:cNvSpPr>
            <a:spLocks noGrp="1"/>
          </p:cNvSpPr>
          <p:nvPr>
            <p:ph type="ftr" sz="quarter" idx="11"/>
          </p:nvPr>
        </p:nvSpPr>
        <p:spPr/>
        <p:txBody>
          <a:bodyPr/>
          <a:lstStyle/>
          <a:p>
            <a:pPr marL="12700">
              <a:lnSpc>
                <a:spcPct val="100000"/>
              </a:lnSpc>
            </a:pPr>
            <a:r>
              <a:rPr lang="en-US" spc="-5" smtClean="0"/>
              <a:t>All </a:t>
            </a:r>
            <a:r>
              <a:rPr lang="en-US" spc="-10" smtClean="0"/>
              <a:t>Images</a:t>
            </a:r>
            <a:r>
              <a:rPr lang="en-US" spc="-5" smtClean="0"/>
              <a:t> </a:t>
            </a:r>
            <a:r>
              <a:rPr lang="en-US" smtClean="0"/>
              <a:t>in</a:t>
            </a:r>
            <a:r>
              <a:rPr lang="en-US" spc="-5" smtClean="0"/>
              <a:t> Powerpoint obtained from: </a:t>
            </a:r>
            <a:r>
              <a:rPr lang="en-US" spc="-10" smtClean="0"/>
              <a:t>commons.wikimedia.org</a:t>
            </a:r>
            <a:endParaRPr lang="en-US" spc="-10" dirty="0"/>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41013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1/12/2017</a:t>
            </a:fld>
            <a:endParaRPr lang="en-US"/>
          </a:p>
        </p:txBody>
      </p:sp>
      <p:sp>
        <p:nvSpPr>
          <p:cNvPr id="4" name="Footer Placeholder 3"/>
          <p:cNvSpPr>
            <a:spLocks noGrp="1"/>
          </p:cNvSpPr>
          <p:nvPr>
            <p:ph type="ftr" sz="quarter" idx="11"/>
          </p:nvPr>
        </p:nvSpPr>
        <p:spPr/>
        <p:txBody>
          <a:bodyPr/>
          <a:lstStyle/>
          <a:p>
            <a:pPr marL="12700">
              <a:lnSpc>
                <a:spcPct val="100000"/>
              </a:lnSpc>
            </a:pPr>
            <a:r>
              <a:rPr lang="en-US" spc="-5" smtClean="0"/>
              <a:t>All </a:t>
            </a:r>
            <a:r>
              <a:rPr lang="en-US" spc="-10" smtClean="0"/>
              <a:t>Images</a:t>
            </a:r>
            <a:r>
              <a:rPr lang="en-US" spc="-5" smtClean="0"/>
              <a:t> </a:t>
            </a:r>
            <a:r>
              <a:rPr lang="en-US" smtClean="0"/>
              <a:t>in</a:t>
            </a:r>
            <a:r>
              <a:rPr lang="en-US" spc="-5" smtClean="0"/>
              <a:t> Powerpoint obtained from: </a:t>
            </a:r>
            <a:r>
              <a:rPr lang="en-US" spc="-10" smtClean="0"/>
              <a:t>commons.wikimedia.org</a:t>
            </a:r>
            <a:endParaRPr lang="en-US" spc="-10" dirty="0"/>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569123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1/12/2017</a:t>
            </a:fld>
            <a:endParaRPr lang="en-US"/>
          </a:p>
        </p:txBody>
      </p:sp>
      <p:sp>
        <p:nvSpPr>
          <p:cNvPr id="3" name="Footer Placeholder 2"/>
          <p:cNvSpPr>
            <a:spLocks noGrp="1"/>
          </p:cNvSpPr>
          <p:nvPr>
            <p:ph type="ftr" sz="quarter" idx="11"/>
          </p:nvPr>
        </p:nvSpPr>
        <p:spPr/>
        <p:txBody>
          <a:bodyPr/>
          <a:lstStyle/>
          <a:p>
            <a:pPr marL="12700">
              <a:lnSpc>
                <a:spcPct val="100000"/>
              </a:lnSpc>
            </a:pPr>
            <a:r>
              <a:rPr lang="en-US" spc="-5" smtClean="0"/>
              <a:t>All </a:t>
            </a:r>
            <a:r>
              <a:rPr lang="en-US" spc="-10" smtClean="0"/>
              <a:t>Images</a:t>
            </a:r>
            <a:r>
              <a:rPr lang="en-US" spc="-5" smtClean="0"/>
              <a:t> </a:t>
            </a:r>
            <a:r>
              <a:rPr lang="en-US" smtClean="0"/>
              <a:t>in</a:t>
            </a:r>
            <a:r>
              <a:rPr lang="en-US" spc="-5" smtClean="0"/>
              <a:t> Powerpoint obtained from: </a:t>
            </a:r>
            <a:r>
              <a:rPr lang="en-US" spc="-10" smtClean="0"/>
              <a:t>commons.wikimedia.org</a:t>
            </a:r>
            <a:endParaRPr lang="en-US" spc="-10" dirty="0"/>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641533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85800" y="2148840"/>
            <a:ext cx="4572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892568" y="2147487"/>
            <a:ext cx="256032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1/12/2017</a:t>
            </a:fld>
            <a:endParaRPr lang="en-US"/>
          </a:p>
        </p:txBody>
      </p:sp>
      <p:sp>
        <p:nvSpPr>
          <p:cNvPr id="6" name="Footer Placeholder 5"/>
          <p:cNvSpPr>
            <a:spLocks noGrp="1"/>
          </p:cNvSpPr>
          <p:nvPr>
            <p:ph type="ftr" sz="quarter" idx="11"/>
          </p:nvPr>
        </p:nvSpPr>
        <p:spPr/>
        <p:txBody>
          <a:bodyPr/>
          <a:lstStyle/>
          <a:p>
            <a:pPr marL="12700">
              <a:lnSpc>
                <a:spcPct val="100000"/>
              </a:lnSpc>
            </a:pPr>
            <a:r>
              <a:rPr lang="en-US" spc="-5" smtClean="0"/>
              <a:t>All </a:t>
            </a:r>
            <a:r>
              <a:rPr lang="en-US" spc="-10" smtClean="0"/>
              <a:t>Images</a:t>
            </a:r>
            <a:r>
              <a:rPr lang="en-US" spc="-5" smtClean="0"/>
              <a:t> </a:t>
            </a:r>
            <a:r>
              <a:rPr lang="en-US" smtClean="0"/>
              <a:t>in</a:t>
            </a:r>
            <a:r>
              <a:rPr lang="en-US" spc="-5" smtClean="0"/>
              <a:t> Powerpoint obtained from: </a:t>
            </a:r>
            <a:r>
              <a:rPr lang="en-US" spc="-10" smtClean="0"/>
              <a:t>commons.wikimedia.org</a:t>
            </a:r>
            <a:endParaRPr lang="en-US" spc="-10" dirty="0"/>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555883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0" y="2211494"/>
            <a:ext cx="4754880" cy="384048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885351" y="2150621"/>
            <a:ext cx="256032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1/12/2017</a:t>
            </a:fld>
            <a:endParaRPr lang="en-US"/>
          </a:p>
        </p:txBody>
      </p:sp>
      <p:sp>
        <p:nvSpPr>
          <p:cNvPr id="6" name="Footer Placeholder 5"/>
          <p:cNvSpPr>
            <a:spLocks noGrp="1"/>
          </p:cNvSpPr>
          <p:nvPr>
            <p:ph type="ftr" sz="quarter" idx="11"/>
          </p:nvPr>
        </p:nvSpPr>
        <p:spPr/>
        <p:txBody>
          <a:bodyPr/>
          <a:lstStyle/>
          <a:p>
            <a:pPr marL="12700">
              <a:lnSpc>
                <a:spcPct val="100000"/>
              </a:lnSpc>
            </a:pPr>
            <a:r>
              <a:rPr lang="en-US" spc="-5" smtClean="0"/>
              <a:t>All </a:t>
            </a:r>
            <a:r>
              <a:rPr lang="en-US" spc="-10" smtClean="0"/>
              <a:t>Images</a:t>
            </a:r>
            <a:r>
              <a:rPr lang="en-US" spc="-5" smtClean="0"/>
              <a:t> </a:t>
            </a:r>
            <a:r>
              <a:rPr lang="en-US" smtClean="0"/>
              <a:t>in</a:t>
            </a:r>
            <a:r>
              <a:rPr lang="en-US" spc="-5" smtClean="0"/>
              <a:t> Powerpoint obtained from: </a:t>
            </a:r>
            <a:r>
              <a:rPr lang="en-US" spc="-10" smtClean="0"/>
              <a:t>commons.wikimedia.org</a:t>
            </a:r>
            <a:endParaRPr lang="en-US" spc="-10" dirty="0"/>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644090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85019" y="284176"/>
            <a:ext cx="777240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019" y="2011680"/>
            <a:ext cx="7772400" cy="42062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1557" y="6422855"/>
            <a:ext cx="2595043" cy="365125"/>
          </a:xfrm>
          <a:prstGeom prst="rect">
            <a:avLst/>
          </a:prstGeom>
        </p:spPr>
        <p:txBody>
          <a:bodyPr vert="horz" lIns="91440" tIns="45720" rIns="45720" bIns="45720" rtlCol="0" anchor="ctr"/>
          <a:lstStyle>
            <a:lvl1pPr algn="l">
              <a:defRPr sz="1050">
                <a:solidFill>
                  <a:schemeClr val="tx1"/>
                </a:solidFill>
              </a:defRPr>
            </a:lvl1pPr>
          </a:lstStyle>
          <a:p>
            <a:fld id="{1D8BD707-D9CF-40AE-B4C6-C98DA3205C09}" type="datetimeFigureOut">
              <a:rPr lang="en-US" smtClean="0"/>
              <a:t>1/12/2017</a:t>
            </a:fld>
            <a:endParaRPr lang="en-US"/>
          </a:p>
        </p:txBody>
      </p:sp>
      <p:sp>
        <p:nvSpPr>
          <p:cNvPr id="5" name="Footer Placeholder 4"/>
          <p:cNvSpPr>
            <a:spLocks noGrp="1"/>
          </p:cNvSpPr>
          <p:nvPr>
            <p:ph type="ftr" sz="quarter" idx="3"/>
          </p:nvPr>
        </p:nvSpPr>
        <p:spPr>
          <a:xfrm>
            <a:off x="4191000" y="6422855"/>
            <a:ext cx="4060627" cy="365125"/>
          </a:xfrm>
          <a:prstGeom prst="rect">
            <a:avLst/>
          </a:prstGeom>
        </p:spPr>
        <p:txBody>
          <a:bodyPr vert="horz" lIns="91440" tIns="45720" rIns="91440" bIns="45720" rtlCol="0" anchor="ctr"/>
          <a:lstStyle>
            <a:lvl1pPr algn="r">
              <a:defRPr sz="1050">
                <a:solidFill>
                  <a:schemeClr val="tx1"/>
                </a:solidFill>
              </a:defRPr>
            </a:lvl1pPr>
          </a:lstStyle>
          <a:p>
            <a:pPr marL="12700">
              <a:lnSpc>
                <a:spcPct val="100000"/>
              </a:lnSpc>
            </a:pPr>
            <a:r>
              <a:rPr lang="en-US" spc="-5" smtClean="0"/>
              <a:t>All </a:t>
            </a:r>
            <a:r>
              <a:rPr lang="en-US" spc="-10" smtClean="0"/>
              <a:t>Images</a:t>
            </a:r>
            <a:r>
              <a:rPr lang="en-US" spc="-5" smtClean="0"/>
              <a:t> </a:t>
            </a:r>
            <a:r>
              <a:rPr lang="en-US" smtClean="0"/>
              <a:t>in</a:t>
            </a:r>
            <a:r>
              <a:rPr lang="en-US" spc="-5" smtClean="0"/>
              <a:t> Powerpoint obtained from: </a:t>
            </a:r>
            <a:r>
              <a:rPr lang="en-US" spc="-10" smtClean="0"/>
              <a:t>commons.wikimedia.org</a:t>
            </a:r>
            <a:endParaRPr lang="en-US" spc="-10" dirty="0"/>
          </a:p>
        </p:txBody>
      </p:sp>
      <p:sp>
        <p:nvSpPr>
          <p:cNvPr id="6" name="Slide Number Placeholder 5"/>
          <p:cNvSpPr>
            <a:spLocks noGrp="1"/>
          </p:cNvSpPr>
          <p:nvPr>
            <p:ph type="sldNum" sz="quarter" idx="4"/>
          </p:nvPr>
        </p:nvSpPr>
        <p:spPr>
          <a:xfrm>
            <a:off x="8265139" y="6422855"/>
            <a:ext cx="709698" cy="365125"/>
          </a:xfrm>
          <a:prstGeom prst="rect">
            <a:avLst/>
          </a:prstGeom>
        </p:spPr>
        <p:txBody>
          <a:bodyPr vert="horz" lIns="45720" tIns="45720" rIns="91440" bIns="45720" rtlCol="0" anchor="ctr"/>
          <a:lstStyle>
            <a:lvl1pPr algn="l">
              <a:defRPr sz="1200" b="0">
                <a:solidFill>
                  <a:schemeClr val="tx1"/>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495052963"/>
      </p:ext>
    </p:extLst>
  </p:cSld>
  <p:clrMap bg1="dk1" tx1="lt1" bg2="dk2" tx2="lt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4690714"/>
            <a:ext cx="9144000" cy="1270"/>
          </a:xfrm>
          <a:custGeom>
            <a:avLst/>
            <a:gdLst/>
            <a:ahLst/>
            <a:cxnLst/>
            <a:rect l="l" t="t" r="r" b="b"/>
            <a:pathLst>
              <a:path w="9144000" h="1270">
                <a:moveTo>
                  <a:pt x="0" y="0"/>
                </a:moveTo>
                <a:lnTo>
                  <a:pt x="9143999" y="0"/>
                </a:lnTo>
                <a:lnTo>
                  <a:pt x="9143999" y="684"/>
                </a:lnTo>
                <a:lnTo>
                  <a:pt x="0" y="684"/>
                </a:lnTo>
                <a:lnTo>
                  <a:pt x="0" y="0"/>
                </a:lnTo>
                <a:close/>
              </a:path>
            </a:pathLst>
          </a:custGeom>
          <a:solidFill>
            <a:srgbClr val="2388DB"/>
          </a:solidFill>
        </p:spPr>
        <p:txBody>
          <a:bodyPr wrap="square" lIns="0" tIns="0" rIns="0" bIns="0" rtlCol="0"/>
          <a:lstStyle/>
          <a:p>
            <a:endParaRPr/>
          </a:p>
        </p:txBody>
      </p:sp>
      <p:sp>
        <p:nvSpPr>
          <p:cNvPr id="5" name="object 5"/>
          <p:cNvSpPr txBox="1"/>
          <p:nvPr/>
        </p:nvSpPr>
        <p:spPr>
          <a:xfrm>
            <a:off x="558733" y="2062651"/>
            <a:ext cx="8180388" cy="1107996"/>
          </a:xfrm>
          <a:prstGeom prst="rect">
            <a:avLst/>
          </a:prstGeom>
          <a:solidFill>
            <a:srgbClr val="0070C0"/>
          </a:solidFill>
        </p:spPr>
        <p:txBody>
          <a:bodyPr vert="horz" wrap="square" lIns="0" tIns="0" rIns="0" bIns="0" rtlCol="0">
            <a:spAutoFit/>
          </a:bodyPr>
          <a:lstStyle/>
          <a:p>
            <a:pPr marL="120014" algn="ctr">
              <a:lnSpc>
                <a:spcPct val="100000"/>
              </a:lnSpc>
            </a:pPr>
            <a:r>
              <a:rPr sz="7200" b="1" spc="-45" dirty="0" smtClean="0">
                <a:solidFill>
                  <a:srgbClr val="FFFFFF"/>
                </a:solidFill>
                <a:latin typeface="Arial"/>
                <a:cs typeface="Arial"/>
              </a:rPr>
              <a:t>Forms</a:t>
            </a:r>
            <a:r>
              <a:rPr sz="7200" b="1" spc="-10" dirty="0" smtClean="0">
                <a:solidFill>
                  <a:srgbClr val="FFFFFF"/>
                </a:solidFill>
                <a:latin typeface="Arial"/>
                <a:cs typeface="Arial"/>
              </a:rPr>
              <a:t> </a:t>
            </a:r>
            <a:r>
              <a:rPr sz="7200" b="1" spc="-35" dirty="0">
                <a:solidFill>
                  <a:srgbClr val="FFFFFF"/>
                </a:solidFill>
                <a:latin typeface="Arial"/>
                <a:cs typeface="Arial"/>
              </a:rPr>
              <a:t>of</a:t>
            </a:r>
            <a:r>
              <a:rPr sz="7200" b="1" spc="-10" dirty="0">
                <a:solidFill>
                  <a:srgbClr val="FFFFFF"/>
                </a:solidFill>
                <a:latin typeface="Arial"/>
                <a:cs typeface="Arial"/>
              </a:rPr>
              <a:t> </a:t>
            </a:r>
            <a:r>
              <a:rPr sz="7200" b="1" spc="-45" dirty="0">
                <a:solidFill>
                  <a:srgbClr val="FFFFFF"/>
                </a:solidFill>
                <a:latin typeface="Arial"/>
                <a:cs typeface="Arial"/>
              </a:rPr>
              <a:t>Energy</a:t>
            </a:r>
            <a:endParaRPr sz="7200" dirty="0">
              <a:latin typeface="Arial"/>
              <a:cs typeface="Arial"/>
            </a:endParaRPr>
          </a:p>
        </p:txBody>
      </p:sp>
      <p:sp>
        <p:nvSpPr>
          <p:cNvPr id="6" name="object 6"/>
          <p:cNvSpPr/>
          <p:nvPr/>
        </p:nvSpPr>
        <p:spPr>
          <a:xfrm>
            <a:off x="223025" y="6535500"/>
            <a:ext cx="8728075" cy="322580"/>
          </a:xfrm>
          <a:custGeom>
            <a:avLst/>
            <a:gdLst/>
            <a:ahLst/>
            <a:cxnLst/>
            <a:rect l="l" t="t" r="r" b="b"/>
            <a:pathLst>
              <a:path w="8728075" h="322579">
                <a:moveTo>
                  <a:pt x="0" y="0"/>
                </a:moveTo>
                <a:lnTo>
                  <a:pt x="8727899" y="0"/>
                </a:lnTo>
                <a:lnTo>
                  <a:pt x="8727899" y="322500"/>
                </a:lnTo>
                <a:lnTo>
                  <a:pt x="0" y="322500"/>
                </a:lnTo>
                <a:lnTo>
                  <a:pt x="0" y="0"/>
                </a:lnTo>
              </a:path>
            </a:pathLst>
          </a:custGeom>
          <a:noFill/>
        </p:spPr>
        <p:txBody>
          <a:bodyPr wrap="square" lIns="0" tIns="0" rIns="0" bIns="0" rtlCol="0"/>
          <a:lstStyle/>
          <a:p>
            <a:endParaRPr/>
          </a:p>
        </p:txBody>
      </p:sp>
      <p:sp>
        <p:nvSpPr>
          <p:cNvPr id="7" name="object 7"/>
          <p:cNvSpPr txBox="1"/>
          <p:nvPr/>
        </p:nvSpPr>
        <p:spPr>
          <a:xfrm>
            <a:off x="296050" y="6620510"/>
            <a:ext cx="3665854" cy="152400"/>
          </a:xfrm>
          <a:prstGeom prst="rect">
            <a:avLst/>
          </a:prstGeom>
          <a:solidFill>
            <a:srgbClr val="0070C0"/>
          </a:solidFill>
        </p:spPr>
        <p:txBody>
          <a:bodyPr vert="horz" wrap="square" lIns="0" tIns="0" rIns="0" bIns="0" rtlCol="0">
            <a:spAutoFit/>
          </a:bodyPr>
          <a:lstStyle/>
          <a:p>
            <a:pPr marL="12700">
              <a:lnSpc>
                <a:spcPct val="100000"/>
              </a:lnSpc>
            </a:pPr>
            <a:r>
              <a:rPr sz="1000" spc="-5" dirty="0">
                <a:solidFill>
                  <a:schemeClr val="bg1"/>
                </a:solidFill>
                <a:latin typeface="Arial"/>
                <a:cs typeface="Arial"/>
              </a:rPr>
              <a:t>All </a:t>
            </a:r>
            <a:r>
              <a:rPr sz="1000" spc="-10" dirty="0">
                <a:solidFill>
                  <a:schemeClr val="bg1"/>
                </a:solidFill>
                <a:latin typeface="Arial"/>
                <a:cs typeface="Arial"/>
              </a:rPr>
              <a:t>Images</a:t>
            </a:r>
            <a:r>
              <a:rPr sz="1000" spc="-5" dirty="0">
                <a:solidFill>
                  <a:schemeClr val="bg1"/>
                </a:solidFill>
                <a:latin typeface="Arial"/>
                <a:cs typeface="Arial"/>
              </a:rPr>
              <a:t> </a:t>
            </a:r>
            <a:r>
              <a:rPr sz="1000" dirty="0">
                <a:solidFill>
                  <a:schemeClr val="bg1"/>
                </a:solidFill>
                <a:latin typeface="Arial"/>
                <a:cs typeface="Arial"/>
              </a:rPr>
              <a:t>in</a:t>
            </a:r>
            <a:r>
              <a:rPr sz="1000" spc="-5" dirty="0">
                <a:solidFill>
                  <a:schemeClr val="bg1"/>
                </a:solidFill>
                <a:latin typeface="Arial"/>
                <a:cs typeface="Arial"/>
              </a:rPr>
              <a:t> Powerpoint obtained from: </a:t>
            </a:r>
            <a:r>
              <a:rPr sz="1000" spc="-10" dirty="0">
                <a:solidFill>
                  <a:schemeClr val="bg1"/>
                </a:solidFill>
                <a:latin typeface="Arial"/>
                <a:cs typeface="Arial"/>
              </a:rPr>
              <a:t>commons.wikimedia.org</a:t>
            </a:r>
            <a:endParaRPr sz="1000" dirty="0">
              <a:solidFill>
                <a:schemeClr val="bg1"/>
              </a:solidFill>
              <a:latin typeface="Arial"/>
              <a:cs typeface="Arial"/>
            </a:endParaRPr>
          </a:p>
        </p:txBody>
      </p:sp>
      <p:sp>
        <p:nvSpPr>
          <p:cNvPr id="8" name="object 8"/>
          <p:cNvSpPr txBox="1"/>
          <p:nvPr/>
        </p:nvSpPr>
        <p:spPr>
          <a:xfrm>
            <a:off x="673474" y="3442599"/>
            <a:ext cx="8091805" cy="859790"/>
          </a:xfrm>
          <a:prstGeom prst="rect">
            <a:avLst/>
          </a:prstGeom>
          <a:solidFill>
            <a:srgbClr val="0070C0"/>
          </a:solidFill>
        </p:spPr>
        <p:txBody>
          <a:bodyPr vert="horz" wrap="square" lIns="0" tIns="0" rIns="0" bIns="0" rtlCol="0">
            <a:spAutoFit/>
          </a:bodyPr>
          <a:lstStyle/>
          <a:p>
            <a:pPr algn="ctr">
              <a:lnSpc>
                <a:spcPct val="100000"/>
              </a:lnSpc>
            </a:pPr>
            <a:r>
              <a:rPr sz="4800" b="1" spc="-25" dirty="0">
                <a:solidFill>
                  <a:srgbClr val="FFFFFF"/>
                </a:solidFill>
                <a:latin typeface="Arial"/>
                <a:cs typeface="Arial"/>
              </a:rPr>
              <a:t>Explain</a:t>
            </a:r>
            <a:endParaRPr sz="4800">
              <a:latin typeface="Arial"/>
              <a:cs typeface="Arial"/>
            </a:endParaRPr>
          </a:p>
        </p:txBody>
      </p:sp>
      <p:pic>
        <p:nvPicPr>
          <p:cNvPr id="9" name="Picture 8"/>
          <p:cNvPicPr>
            <a:picLocks noChangeAspect="1"/>
          </p:cNvPicPr>
          <p:nvPr/>
        </p:nvPicPr>
        <p:blipFill>
          <a:blip r:embed="rId3"/>
          <a:stretch>
            <a:fillRect/>
          </a:stretch>
        </p:blipFill>
        <p:spPr>
          <a:xfrm>
            <a:off x="189090" y="15645"/>
            <a:ext cx="2381250" cy="1790700"/>
          </a:xfrm>
          <a:prstGeom prst="rect">
            <a:avLst/>
          </a:prstGeom>
        </p:spPr>
      </p:pic>
      <p:pic>
        <p:nvPicPr>
          <p:cNvPr id="10" name="Picture 9"/>
          <p:cNvPicPr>
            <a:picLocks noChangeAspect="1"/>
          </p:cNvPicPr>
          <p:nvPr/>
        </p:nvPicPr>
        <p:blipFill>
          <a:blip r:embed="rId4"/>
          <a:stretch>
            <a:fillRect/>
          </a:stretch>
        </p:blipFill>
        <p:spPr>
          <a:xfrm>
            <a:off x="3018494" y="-6297"/>
            <a:ext cx="2933544" cy="1790699"/>
          </a:xfrm>
          <a:prstGeom prst="rect">
            <a:avLst/>
          </a:prstGeom>
        </p:spPr>
      </p:pic>
      <p:pic>
        <p:nvPicPr>
          <p:cNvPr id="11" name="Picture 10"/>
          <p:cNvPicPr>
            <a:picLocks noChangeAspect="1"/>
          </p:cNvPicPr>
          <p:nvPr/>
        </p:nvPicPr>
        <p:blipFill>
          <a:blip r:embed="rId5"/>
          <a:stretch>
            <a:fillRect/>
          </a:stretch>
        </p:blipFill>
        <p:spPr>
          <a:xfrm>
            <a:off x="6400192" y="50295"/>
            <a:ext cx="2446233" cy="1740403"/>
          </a:xfrm>
          <a:prstGeom prst="rect">
            <a:avLst/>
          </a:prstGeom>
        </p:spPr>
      </p:pic>
      <p:pic>
        <p:nvPicPr>
          <p:cNvPr id="12" name="Picture 11"/>
          <p:cNvPicPr>
            <a:picLocks noChangeAspect="1"/>
          </p:cNvPicPr>
          <p:nvPr/>
        </p:nvPicPr>
        <p:blipFill>
          <a:blip r:embed="rId6"/>
          <a:stretch>
            <a:fillRect/>
          </a:stretch>
        </p:blipFill>
        <p:spPr>
          <a:xfrm>
            <a:off x="173168" y="4601110"/>
            <a:ext cx="2514104" cy="1858750"/>
          </a:xfrm>
          <a:prstGeom prst="rect">
            <a:avLst/>
          </a:prstGeom>
        </p:spPr>
      </p:pic>
      <p:pic>
        <p:nvPicPr>
          <p:cNvPr id="13" name="Picture 12"/>
          <p:cNvPicPr>
            <a:picLocks noChangeAspect="1"/>
          </p:cNvPicPr>
          <p:nvPr/>
        </p:nvPicPr>
        <p:blipFill>
          <a:blip r:embed="rId7"/>
          <a:stretch>
            <a:fillRect/>
          </a:stretch>
        </p:blipFill>
        <p:spPr>
          <a:xfrm>
            <a:off x="2948098" y="4601110"/>
            <a:ext cx="3108201" cy="1858750"/>
          </a:xfrm>
          <a:prstGeom prst="rect">
            <a:avLst/>
          </a:prstGeom>
        </p:spPr>
      </p:pic>
      <p:pic>
        <p:nvPicPr>
          <p:cNvPr id="14" name="Picture 13"/>
          <p:cNvPicPr>
            <a:picLocks noChangeAspect="1"/>
          </p:cNvPicPr>
          <p:nvPr/>
        </p:nvPicPr>
        <p:blipFill>
          <a:blip r:embed="rId8"/>
          <a:stretch>
            <a:fillRect/>
          </a:stretch>
        </p:blipFill>
        <p:spPr>
          <a:xfrm>
            <a:off x="6321676" y="4574341"/>
            <a:ext cx="2603266" cy="189689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685019" y="730779"/>
            <a:ext cx="7772400" cy="615553"/>
          </a:xfrm>
          <a:prstGeom prst="rect">
            <a:avLst/>
          </a:prstGeom>
        </p:spPr>
        <p:txBody>
          <a:bodyPr vert="horz" wrap="square" lIns="0" tIns="0" rIns="0" bIns="0" rtlCol="0">
            <a:spAutoFit/>
          </a:bodyPr>
          <a:lstStyle/>
          <a:p>
            <a:pPr marL="227965">
              <a:lnSpc>
                <a:spcPct val="100000"/>
              </a:lnSpc>
            </a:pPr>
            <a:r>
              <a:rPr b="1" spc="-20" dirty="0">
                <a:effectLst>
                  <a:outerShdw blurRad="38100" dist="38100" dir="2700000" algn="tl">
                    <a:srgbClr val="000000">
                      <a:alpha val="43137"/>
                    </a:srgbClr>
                  </a:outerShdw>
                </a:effectLst>
              </a:rPr>
              <a:t>Electrical</a:t>
            </a:r>
            <a:r>
              <a:rPr b="1" spc="-5" dirty="0">
                <a:effectLst>
                  <a:outerShdw blurRad="38100" dist="38100" dir="2700000" algn="tl">
                    <a:srgbClr val="000000">
                      <a:alpha val="43137"/>
                    </a:srgbClr>
                  </a:outerShdw>
                </a:effectLst>
              </a:rPr>
              <a:t> </a:t>
            </a:r>
            <a:r>
              <a:rPr b="1" spc="-25" dirty="0">
                <a:effectLst>
                  <a:outerShdw blurRad="38100" dist="38100" dir="2700000" algn="tl">
                    <a:srgbClr val="000000">
                      <a:alpha val="43137"/>
                    </a:srgbClr>
                  </a:outerShdw>
                </a:effectLst>
              </a:rPr>
              <a:t>Energy</a:t>
            </a:r>
          </a:p>
        </p:txBody>
      </p:sp>
      <p:sp>
        <p:nvSpPr>
          <p:cNvPr id="4" name="Content Placeholder 3"/>
          <p:cNvSpPr>
            <a:spLocks noGrp="1"/>
          </p:cNvSpPr>
          <p:nvPr>
            <p:ph idx="1"/>
          </p:nvPr>
        </p:nvSpPr>
        <p:spPr>
          <a:xfrm>
            <a:off x="228601" y="4513218"/>
            <a:ext cx="5796340" cy="1704701"/>
          </a:xfrm>
        </p:spPr>
        <p:txBody>
          <a:bodyPr>
            <a:normAutofit lnSpcReduction="10000"/>
          </a:bodyPr>
          <a:lstStyle/>
          <a:p>
            <a:pPr marL="0" indent="0">
              <a:buNone/>
            </a:pPr>
            <a:r>
              <a:rPr lang="en-US" dirty="0">
                <a:effectLst>
                  <a:outerShdw blurRad="38100" dist="38100" dir="2700000" algn="tl">
                    <a:srgbClr val="000000">
                      <a:alpha val="43137"/>
                    </a:srgbClr>
                  </a:outerShdw>
                </a:effectLst>
              </a:rPr>
              <a:t>2. </a:t>
            </a:r>
            <a:r>
              <a:rPr lang="en-US" sz="2800" dirty="0">
                <a:solidFill>
                  <a:schemeClr val="accent6">
                    <a:lumMod val="60000"/>
                    <a:lumOff val="40000"/>
                  </a:schemeClr>
                </a:solidFill>
                <a:effectLst>
                  <a:outerShdw blurRad="38100" dist="38100" dir="2700000" algn="tl">
                    <a:srgbClr val="000000">
                      <a:alpha val="43137"/>
                    </a:srgbClr>
                  </a:outerShdw>
                </a:effectLst>
              </a:rPr>
              <a:t>Teacher Explanation: </a:t>
            </a:r>
            <a:r>
              <a:rPr lang="en-US" dirty="0">
                <a:effectLst>
                  <a:outerShdw blurRad="38100" dist="38100" dir="2700000" algn="tl">
                    <a:srgbClr val="000000">
                      <a:alpha val="43137"/>
                    </a:srgbClr>
                  </a:outerShdw>
                </a:effectLst>
              </a:rPr>
              <a:t>In this picture electrical energy or electricity is made available to homes and businesses by charged particles moving through the power lines. Power lines are an example of a conductor.</a:t>
            </a:r>
          </a:p>
          <a:p>
            <a:endParaRPr lang="en-US" dirty="0"/>
          </a:p>
        </p:txBody>
      </p:sp>
      <p:sp>
        <p:nvSpPr>
          <p:cNvPr id="16" name="object 16"/>
          <p:cNvSpPr txBox="1">
            <a:spLocks noGrp="1"/>
          </p:cNvSpPr>
          <p:nvPr>
            <p:ph type="ftr" sz="quarter" idx="11"/>
          </p:nvPr>
        </p:nvSpPr>
        <p:spPr>
          <a:prstGeom prst="rect">
            <a:avLst/>
          </a:prstGeom>
        </p:spPr>
        <p:txBody>
          <a:bodyPr vert="horz" wrap="square" lIns="0" tIns="0" rIns="0" bIns="0" rtlCol="0">
            <a:spAutoFit/>
          </a:bodyPr>
          <a:lstStyle/>
          <a:p>
            <a:pPr marL="12700">
              <a:lnSpc>
                <a:spcPct val="100000"/>
              </a:lnSpc>
            </a:pPr>
            <a:r>
              <a:rPr spc="-5" dirty="0"/>
              <a:t>All </a:t>
            </a:r>
            <a:r>
              <a:rPr spc="-10" dirty="0"/>
              <a:t>Images</a:t>
            </a:r>
            <a:r>
              <a:rPr spc="-5" dirty="0"/>
              <a:t> </a:t>
            </a:r>
            <a:r>
              <a:rPr dirty="0"/>
              <a:t>in</a:t>
            </a:r>
            <a:r>
              <a:rPr spc="-5" dirty="0"/>
              <a:t> Powerpoint obtained from: </a:t>
            </a:r>
            <a:r>
              <a:rPr spc="-10" dirty="0"/>
              <a:t>commons.wikimedia.org</a:t>
            </a:r>
          </a:p>
        </p:txBody>
      </p:sp>
      <p:sp>
        <p:nvSpPr>
          <p:cNvPr id="7" name="object 7"/>
          <p:cNvSpPr/>
          <p:nvPr/>
        </p:nvSpPr>
        <p:spPr>
          <a:xfrm>
            <a:off x="541985" y="1447800"/>
            <a:ext cx="3997150" cy="2959250"/>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6006350" y="1703449"/>
            <a:ext cx="2454910" cy="1496060"/>
          </a:xfrm>
          <a:custGeom>
            <a:avLst/>
            <a:gdLst/>
            <a:ahLst/>
            <a:cxnLst/>
            <a:rect l="l" t="t" r="r" b="b"/>
            <a:pathLst>
              <a:path w="2454909" h="1496060">
                <a:moveTo>
                  <a:pt x="0" y="0"/>
                </a:moveTo>
                <a:lnTo>
                  <a:pt x="2454349" y="0"/>
                </a:lnTo>
                <a:lnTo>
                  <a:pt x="2454349" y="1495525"/>
                </a:lnTo>
                <a:lnTo>
                  <a:pt x="0" y="1495525"/>
                </a:lnTo>
                <a:lnTo>
                  <a:pt x="0" y="0"/>
                </a:lnTo>
                <a:close/>
              </a:path>
            </a:pathLst>
          </a:custGeom>
          <a:solidFill>
            <a:srgbClr val="000000"/>
          </a:solidFill>
        </p:spPr>
        <p:txBody>
          <a:bodyPr wrap="square" lIns="0" tIns="0" rIns="0" bIns="0" rtlCol="0"/>
          <a:lstStyle/>
          <a:p>
            <a:endParaRPr/>
          </a:p>
        </p:txBody>
      </p:sp>
      <p:sp>
        <p:nvSpPr>
          <p:cNvPr id="9" name="object 9"/>
          <p:cNvSpPr/>
          <p:nvPr/>
        </p:nvSpPr>
        <p:spPr>
          <a:xfrm>
            <a:off x="6006350" y="1703449"/>
            <a:ext cx="2454350" cy="1495525"/>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6025500" y="5003949"/>
            <a:ext cx="2454910" cy="1474470"/>
          </a:xfrm>
          <a:custGeom>
            <a:avLst/>
            <a:gdLst/>
            <a:ahLst/>
            <a:cxnLst/>
            <a:rect l="l" t="t" r="r" b="b"/>
            <a:pathLst>
              <a:path w="2454909" h="1474470">
                <a:moveTo>
                  <a:pt x="0" y="0"/>
                </a:moveTo>
                <a:lnTo>
                  <a:pt x="2454349" y="0"/>
                </a:lnTo>
                <a:lnTo>
                  <a:pt x="2454349" y="1474424"/>
                </a:lnTo>
                <a:lnTo>
                  <a:pt x="0" y="1474424"/>
                </a:lnTo>
                <a:lnTo>
                  <a:pt x="0" y="0"/>
                </a:lnTo>
                <a:close/>
              </a:path>
            </a:pathLst>
          </a:custGeom>
          <a:solidFill>
            <a:srgbClr val="000000"/>
          </a:solidFill>
        </p:spPr>
        <p:txBody>
          <a:bodyPr wrap="square" lIns="0" tIns="0" rIns="0" bIns="0" rtlCol="0"/>
          <a:lstStyle/>
          <a:p>
            <a:endParaRPr/>
          </a:p>
        </p:txBody>
      </p:sp>
      <p:sp>
        <p:nvSpPr>
          <p:cNvPr id="11" name="object 11"/>
          <p:cNvSpPr/>
          <p:nvPr/>
        </p:nvSpPr>
        <p:spPr>
          <a:xfrm>
            <a:off x="6025500" y="5003949"/>
            <a:ext cx="2454350" cy="1474425"/>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6006350" y="3344100"/>
            <a:ext cx="2454910" cy="1474470"/>
          </a:xfrm>
          <a:custGeom>
            <a:avLst/>
            <a:gdLst/>
            <a:ahLst/>
            <a:cxnLst/>
            <a:rect l="l" t="t" r="r" b="b"/>
            <a:pathLst>
              <a:path w="2454909" h="1474470">
                <a:moveTo>
                  <a:pt x="0" y="0"/>
                </a:moveTo>
                <a:lnTo>
                  <a:pt x="2454349" y="0"/>
                </a:lnTo>
                <a:lnTo>
                  <a:pt x="2454349" y="1474424"/>
                </a:lnTo>
                <a:lnTo>
                  <a:pt x="0" y="1474424"/>
                </a:lnTo>
                <a:lnTo>
                  <a:pt x="0" y="0"/>
                </a:lnTo>
                <a:close/>
              </a:path>
            </a:pathLst>
          </a:custGeom>
          <a:solidFill>
            <a:srgbClr val="000000"/>
          </a:solidFill>
        </p:spPr>
        <p:txBody>
          <a:bodyPr wrap="square" lIns="0" tIns="0" rIns="0" bIns="0" rtlCol="0"/>
          <a:lstStyle/>
          <a:p>
            <a:endParaRPr/>
          </a:p>
        </p:txBody>
      </p:sp>
      <p:sp>
        <p:nvSpPr>
          <p:cNvPr id="15" name="object 15"/>
          <p:cNvSpPr/>
          <p:nvPr/>
        </p:nvSpPr>
        <p:spPr>
          <a:xfrm>
            <a:off x="6006350" y="3344100"/>
            <a:ext cx="2454350" cy="1474425"/>
          </a:xfrm>
          <a:prstGeom prst="rect">
            <a:avLst/>
          </a:prstGeom>
          <a:blipFill>
            <a:blip r:embed="rId6"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2416014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685019" y="730779"/>
            <a:ext cx="7772400" cy="615553"/>
          </a:xfrm>
          <a:prstGeom prst="rect">
            <a:avLst/>
          </a:prstGeom>
        </p:spPr>
        <p:txBody>
          <a:bodyPr vert="horz" wrap="square" lIns="0" tIns="0" rIns="0" bIns="0" rtlCol="0">
            <a:spAutoFit/>
          </a:bodyPr>
          <a:lstStyle/>
          <a:p>
            <a:pPr marL="227965">
              <a:lnSpc>
                <a:spcPct val="100000"/>
              </a:lnSpc>
            </a:pPr>
            <a:r>
              <a:rPr b="1" spc="-20" dirty="0">
                <a:effectLst>
                  <a:outerShdw blurRad="38100" dist="38100" dir="2700000" algn="tl">
                    <a:srgbClr val="000000">
                      <a:alpha val="43137"/>
                    </a:srgbClr>
                  </a:outerShdw>
                </a:effectLst>
              </a:rPr>
              <a:t>Electrical</a:t>
            </a:r>
            <a:r>
              <a:rPr b="1" spc="-5" dirty="0">
                <a:effectLst>
                  <a:outerShdw blurRad="38100" dist="38100" dir="2700000" algn="tl">
                    <a:srgbClr val="000000">
                      <a:alpha val="43137"/>
                    </a:srgbClr>
                  </a:outerShdw>
                </a:effectLst>
              </a:rPr>
              <a:t> </a:t>
            </a:r>
            <a:r>
              <a:rPr b="1" spc="-25" dirty="0">
                <a:effectLst>
                  <a:outerShdw blurRad="38100" dist="38100" dir="2700000" algn="tl">
                    <a:srgbClr val="000000">
                      <a:alpha val="43137"/>
                    </a:srgbClr>
                  </a:outerShdw>
                </a:effectLst>
              </a:rPr>
              <a:t>Energy</a:t>
            </a:r>
          </a:p>
        </p:txBody>
      </p:sp>
      <p:sp>
        <p:nvSpPr>
          <p:cNvPr id="4" name="Content Placeholder 3"/>
          <p:cNvSpPr>
            <a:spLocks noGrp="1"/>
          </p:cNvSpPr>
          <p:nvPr>
            <p:ph idx="1"/>
          </p:nvPr>
        </p:nvSpPr>
        <p:spPr>
          <a:xfrm>
            <a:off x="152401" y="4694388"/>
            <a:ext cx="5715000" cy="1523532"/>
          </a:xfrm>
        </p:spPr>
        <p:txBody>
          <a:bodyPr/>
          <a:lstStyle/>
          <a:p>
            <a:pPr marL="0" indent="0">
              <a:buNone/>
            </a:pPr>
            <a:r>
              <a:rPr lang="en-US" sz="2800" dirty="0">
                <a:effectLst>
                  <a:outerShdw blurRad="38100" dist="38100" dir="2700000" algn="tl">
                    <a:srgbClr val="000000">
                      <a:alpha val="43137"/>
                    </a:srgbClr>
                  </a:outerShdw>
                </a:effectLst>
              </a:rPr>
              <a:t>3. </a:t>
            </a:r>
            <a:r>
              <a:rPr lang="en-US" sz="2800" dirty="0">
                <a:solidFill>
                  <a:schemeClr val="accent6">
                    <a:lumMod val="75000"/>
                  </a:schemeClr>
                </a:solidFill>
                <a:effectLst>
                  <a:outerShdw blurRad="38100" dist="38100" dir="2700000" algn="tl">
                    <a:srgbClr val="000000">
                      <a:alpha val="43137"/>
                    </a:srgbClr>
                  </a:outerShdw>
                </a:effectLst>
              </a:rPr>
              <a:t>Student Discussion: </a:t>
            </a:r>
            <a:r>
              <a:rPr lang="en-US" dirty="0">
                <a:effectLst>
                  <a:outerShdw blurRad="38100" dist="38100" dir="2700000" algn="tl">
                    <a:srgbClr val="000000">
                      <a:alpha val="43137"/>
                    </a:srgbClr>
                  </a:outerShdw>
                </a:effectLst>
              </a:rPr>
              <a:t>Why are these pictures examples of electrical energy? Can these pictures be examples of any other forms of energy?</a:t>
            </a:r>
          </a:p>
          <a:p>
            <a:endParaRPr lang="en-US" dirty="0"/>
          </a:p>
        </p:txBody>
      </p:sp>
      <p:sp>
        <p:nvSpPr>
          <p:cNvPr id="16" name="object 16"/>
          <p:cNvSpPr txBox="1">
            <a:spLocks noGrp="1"/>
          </p:cNvSpPr>
          <p:nvPr>
            <p:ph type="ftr" sz="quarter" idx="11"/>
          </p:nvPr>
        </p:nvSpPr>
        <p:spPr>
          <a:prstGeom prst="rect">
            <a:avLst/>
          </a:prstGeom>
        </p:spPr>
        <p:txBody>
          <a:bodyPr vert="horz" wrap="square" lIns="0" tIns="0" rIns="0" bIns="0" rtlCol="0">
            <a:spAutoFit/>
          </a:bodyPr>
          <a:lstStyle/>
          <a:p>
            <a:pPr marL="12700">
              <a:lnSpc>
                <a:spcPct val="100000"/>
              </a:lnSpc>
            </a:pPr>
            <a:r>
              <a:rPr spc="-5" dirty="0"/>
              <a:t>All </a:t>
            </a:r>
            <a:r>
              <a:rPr spc="-10" dirty="0"/>
              <a:t>Images</a:t>
            </a:r>
            <a:r>
              <a:rPr spc="-5" dirty="0"/>
              <a:t> </a:t>
            </a:r>
            <a:r>
              <a:rPr dirty="0"/>
              <a:t>in</a:t>
            </a:r>
            <a:r>
              <a:rPr spc="-5" dirty="0"/>
              <a:t> Powerpoint obtained from: </a:t>
            </a:r>
            <a:r>
              <a:rPr spc="-10" dirty="0"/>
              <a:t>commons.wikimedia.org</a:t>
            </a:r>
          </a:p>
        </p:txBody>
      </p:sp>
      <p:sp>
        <p:nvSpPr>
          <p:cNvPr id="7" name="object 7"/>
          <p:cNvSpPr/>
          <p:nvPr/>
        </p:nvSpPr>
        <p:spPr>
          <a:xfrm>
            <a:off x="789156" y="1703449"/>
            <a:ext cx="3997150" cy="2959250"/>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6006350" y="1703449"/>
            <a:ext cx="2454910" cy="1496060"/>
          </a:xfrm>
          <a:custGeom>
            <a:avLst/>
            <a:gdLst/>
            <a:ahLst/>
            <a:cxnLst/>
            <a:rect l="l" t="t" r="r" b="b"/>
            <a:pathLst>
              <a:path w="2454909" h="1496060">
                <a:moveTo>
                  <a:pt x="0" y="0"/>
                </a:moveTo>
                <a:lnTo>
                  <a:pt x="2454349" y="0"/>
                </a:lnTo>
                <a:lnTo>
                  <a:pt x="2454349" y="1495525"/>
                </a:lnTo>
                <a:lnTo>
                  <a:pt x="0" y="1495525"/>
                </a:lnTo>
                <a:lnTo>
                  <a:pt x="0" y="0"/>
                </a:lnTo>
                <a:close/>
              </a:path>
            </a:pathLst>
          </a:custGeom>
          <a:solidFill>
            <a:srgbClr val="000000"/>
          </a:solidFill>
        </p:spPr>
        <p:txBody>
          <a:bodyPr wrap="square" lIns="0" tIns="0" rIns="0" bIns="0" rtlCol="0"/>
          <a:lstStyle/>
          <a:p>
            <a:endParaRPr/>
          </a:p>
        </p:txBody>
      </p:sp>
      <p:sp>
        <p:nvSpPr>
          <p:cNvPr id="9" name="object 9"/>
          <p:cNvSpPr/>
          <p:nvPr/>
        </p:nvSpPr>
        <p:spPr>
          <a:xfrm>
            <a:off x="6006350" y="1703449"/>
            <a:ext cx="2454350" cy="1495525"/>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6025500" y="5003949"/>
            <a:ext cx="2454910" cy="1474470"/>
          </a:xfrm>
          <a:custGeom>
            <a:avLst/>
            <a:gdLst/>
            <a:ahLst/>
            <a:cxnLst/>
            <a:rect l="l" t="t" r="r" b="b"/>
            <a:pathLst>
              <a:path w="2454909" h="1474470">
                <a:moveTo>
                  <a:pt x="0" y="0"/>
                </a:moveTo>
                <a:lnTo>
                  <a:pt x="2454349" y="0"/>
                </a:lnTo>
                <a:lnTo>
                  <a:pt x="2454349" y="1474424"/>
                </a:lnTo>
                <a:lnTo>
                  <a:pt x="0" y="1474424"/>
                </a:lnTo>
                <a:lnTo>
                  <a:pt x="0" y="0"/>
                </a:lnTo>
                <a:close/>
              </a:path>
            </a:pathLst>
          </a:custGeom>
          <a:solidFill>
            <a:srgbClr val="000000"/>
          </a:solidFill>
        </p:spPr>
        <p:txBody>
          <a:bodyPr wrap="square" lIns="0" tIns="0" rIns="0" bIns="0" rtlCol="0"/>
          <a:lstStyle/>
          <a:p>
            <a:endParaRPr/>
          </a:p>
        </p:txBody>
      </p:sp>
      <p:sp>
        <p:nvSpPr>
          <p:cNvPr id="11" name="object 11"/>
          <p:cNvSpPr/>
          <p:nvPr/>
        </p:nvSpPr>
        <p:spPr>
          <a:xfrm>
            <a:off x="6025500" y="5003949"/>
            <a:ext cx="2454350" cy="1474425"/>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6006350" y="3344100"/>
            <a:ext cx="2454910" cy="1474470"/>
          </a:xfrm>
          <a:custGeom>
            <a:avLst/>
            <a:gdLst/>
            <a:ahLst/>
            <a:cxnLst/>
            <a:rect l="l" t="t" r="r" b="b"/>
            <a:pathLst>
              <a:path w="2454909" h="1474470">
                <a:moveTo>
                  <a:pt x="0" y="0"/>
                </a:moveTo>
                <a:lnTo>
                  <a:pt x="2454349" y="0"/>
                </a:lnTo>
                <a:lnTo>
                  <a:pt x="2454349" y="1474424"/>
                </a:lnTo>
                <a:lnTo>
                  <a:pt x="0" y="1474424"/>
                </a:lnTo>
                <a:lnTo>
                  <a:pt x="0" y="0"/>
                </a:lnTo>
                <a:close/>
              </a:path>
            </a:pathLst>
          </a:custGeom>
          <a:solidFill>
            <a:srgbClr val="000000"/>
          </a:solidFill>
        </p:spPr>
        <p:txBody>
          <a:bodyPr wrap="square" lIns="0" tIns="0" rIns="0" bIns="0" rtlCol="0"/>
          <a:lstStyle/>
          <a:p>
            <a:endParaRPr/>
          </a:p>
        </p:txBody>
      </p:sp>
      <p:sp>
        <p:nvSpPr>
          <p:cNvPr id="15" name="object 15"/>
          <p:cNvSpPr/>
          <p:nvPr/>
        </p:nvSpPr>
        <p:spPr>
          <a:xfrm>
            <a:off x="6006350" y="3344100"/>
            <a:ext cx="2454350" cy="1474425"/>
          </a:xfrm>
          <a:prstGeom prst="rect">
            <a:avLst/>
          </a:prstGeom>
          <a:blipFill>
            <a:blip r:embed="rId6"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9815244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685019" y="730779"/>
            <a:ext cx="7772400" cy="615553"/>
          </a:xfrm>
          <a:prstGeom prst="rect">
            <a:avLst/>
          </a:prstGeom>
        </p:spPr>
        <p:txBody>
          <a:bodyPr vert="horz" wrap="square" lIns="0" tIns="0" rIns="0" bIns="0" rtlCol="0">
            <a:spAutoFit/>
          </a:bodyPr>
          <a:lstStyle/>
          <a:p>
            <a:pPr marL="534035">
              <a:lnSpc>
                <a:spcPct val="100000"/>
              </a:lnSpc>
            </a:pPr>
            <a:r>
              <a:rPr b="1" spc="-25" dirty="0">
                <a:effectLst>
                  <a:outerShdw blurRad="38100" dist="38100" dir="2700000" algn="tl">
                    <a:srgbClr val="000000">
                      <a:alpha val="43137"/>
                    </a:srgbClr>
                  </a:outerShdw>
                </a:effectLst>
              </a:rPr>
              <a:t>Sound</a:t>
            </a:r>
            <a:r>
              <a:rPr b="1" spc="-5" dirty="0">
                <a:effectLst>
                  <a:outerShdw blurRad="38100" dist="38100" dir="2700000" algn="tl">
                    <a:srgbClr val="000000">
                      <a:alpha val="43137"/>
                    </a:srgbClr>
                  </a:outerShdw>
                </a:effectLst>
              </a:rPr>
              <a:t> </a:t>
            </a:r>
            <a:r>
              <a:rPr b="1" spc="-25" dirty="0">
                <a:effectLst>
                  <a:outerShdw blurRad="38100" dist="38100" dir="2700000" algn="tl">
                    <a:srgbClr val="000000">
                      <a:alpha val="43137"/>
                    </a:srgbClr>
                  </a:outerShdw>
                </a:effectLst>
              </a:rPr>
              <a:t>Energy</a:t>
            </a:r>
          </a:p>
        </p:txBody>
      </p:sp>
      <p:sp>
        <p:nvSpPr>
          <p:cNvPr id="4" name="Content Placeholder 3"/>
          <p:cNvSpPr>
            <a:spLocks noGrp="1"/>
          </p:cNvSpPr>
          <p:nvPr>
            <p:ph idx="1"/>
          </p:nvPr>
        </p:nvSpPr>
        <p:spPr>
          <a:xfrm>
            <a:off x="152401" y="4437648"/>
            <a:ext cx="5837868" cy="1780271"/>
          </a:xfrm>
        </p:spPr>
        <p:txBody>
          <a:bodyPr/>
          <a:lstStyle/>
          <a:p>
            <a:pPr marL="0" indent="0">
              <a:buNone/>
            </a:pPr>
            <a:r>
              <a:rPr lang="en-US" dirty="0">
                <a:effectLst>
                  <a:outerShdw blurRad="38100" dist="38100" dir="2700000" algn="tl">
                    <a:srgbClr val="000000">
                      <a:alpha val="43137"/>
                    </a:srgbClr>
                  </a:outerShdw>
                </a:effectLst>
              </a:rPr>
              <a:t>1. </a:t>
            </a:r>
            <a:r>
              <a:rPr lang="en-US" sz="2800" dirty="0">
                <a:solidFill>
                  <a:schemeClr val="accent4">
                    <a:lumMod val="40000"/>
                    <a:lumOff val="60000"/>
                  </a:schemeClr>
                </a:solidFill>
                <a:effectLst>
                  <a:outerShdw blurRad="38100" dist="38100" dir="2700000" algn="tl">
                    <a:srgbClr val="000000">
                      <a:alpha val="43137"/>
                    </a:srgbClr>
                  </a:outerShdw>
                </a:effectLst>
              </a:rPr>
              <a:t>Definition: </a:t>
            </a:r>
            <a:r>
              <a:rPr lang="en-US" dirty="0">
                <a:effectLst>
                  <a:outerShdw blurRad="38100" dist="38100" dir="2700000" algn="tl">
                    <a:srgbClr val="000000">
                      <a:alpha val="43137"/>
                    </a:srgbClr>
                  </a:outerShdw>
                </a:effectLst>
              </a:rPr>
              <a:t>Sound energy is the movement of energy through compressional waves that travel in a medium such as water, </a:t>
            </a:r>
            <a:r>
              <a:rPr lang="en-US" dirty="0" smtClean="0">
                <a:effectLst>
                  <a:outerShdw blurRad="38100" dist="38100" dir="2700000" algn="tl">
                    <a:srgbClr val="000000">
                      <a:alpha val="43137"/>
                    </a:srgbClr>
                  </a:outerShdw>
                </a:effectLst>
              </a:rPr>
              <a:t>air, </a:t>
            </a:r>
            <a:r>
              <a:rPr lang="en-US" dirty="0">
                <a:effectLst>
                  <a:outerShdw blurRad="38100" dist="38100" dir="2700000" algn="tl">
                    <a:srgbClr val="000000">
                      <a:alpha val="43137"/>
                    </a:srgbClr>
                  </a:outerShdw>
                </a:effectLst>
              </a:rPr>
              <a:t>or solids.</a:t>
            </a:r>
          </a:p>
          <a:p>
            <a:endParaRPr lang="en-US" dirty="0"/>
          </a:p>
        </p:txBody>
      </p:sp>
      <p:sp>
        <p:nvSpPr>
          <p:cNvPr id="16" name="object 16"/>
          <p:cNvSpPr txBox="1">
            <a:spLocks noGrp="1"/>
          </p:cNvSpPr>
          <p:nvPr>
            <p:ph type="ftr" sz="quarter" idx="11"/>
          </p:nvPr>
        </p:nvSpPr>
        <p:spPr>
          <a:prstGeom prst="rect">
            <a:avLst/>
          </a:prstGeom>
        </p:spPr>
        <p:txBody>
          <a:bodyPr vert="horz" wrap="square" lIns="0" tIns="0" rIns="0" bIns="0" rtlCol="0">
            <a:spAutoFit/>
          </a:bodyPr>
          <a:lstStyle/>
          <a:p>
            <a:pPr marL="12700">
              <a:lnSpc>
                <a:spcPct val="100000"/>
              </a:lnSpc>
            </a:pPr>
            <a:r>
              <a:rPr spc="-5" dirty="0"/>
              <a:t>All </a:t>
            </a:r>
            <a:r>
              <a:rPr spc="-10" dirty="0"/>
              <a:t>Images</a:t>
            </a:r>
            <a:r>
              <a:rPr spc="-5" dirty="0"/>
              <a:t> </a:t>
            </a:r>
            <a:r>
              <a:rPr dirty="0"/>
              <a:t>in</a:t>
            </a:r>
            <a:r>
              <a:rPr spc="-5" dirty="0"/>
              <a:t> Powerpoint obtained from: </a:t>
            </a:r>
            <a:r>
              <a:rPr spc="-10" dirty="0"/>
              <a:t>commons.wikimedia.org</a:t>
            </a:r>
          </a:p>
        </p:txBody>
      </p:sp>
      <p:sp>
        <p:nvSpPr>
          <p:cNvPr id="7" name="object 7"/>
          <p:cNvSpPr/>
          <p:nvPr/>
        </p:nvSpPr>
        <p:spPr>
          <a:xfrm>
            <a:off x="685019" y="1524000"/>
            <a:ext cx="3997150" cy="2913649"/>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6025500" y="1800699"/>
            <a:ext cx="2454910" cy="1496060"/>
          </a:xfrm>
          <a:custGeom>
            <a:avLst/>
            <a:gdLst/>
            <a:ahLst/>
            <a:cxnLst/>
            <a:rect l="l" t="t" r="r" b="b"/>
            <a:pathLst>
              <a:path w="2454909" h="1496060">
                <a:moveTo>
                  <a:pt x="0" y="0"/>
                </a:moveTo>
                <a:lnTo>
                  <a:pt x="2454349" y="0"/>
                </a:lnTo>
                <a:lnTo>
                  <a:pt x="2454349" y="1495525"/>
                </a:lnTo>
                <a:lnTo>
                  <a:pt x="0" y="1495525"/>
                </a:lnTo>
                <a:lnTo>
                  <a:pt x="0" y="0"/>
                </a:lnTo>
                <a:close/>
              </a:path>
            </a:pathLst>
          </a:custGeom>
          <a:solidFill>
            <a:srgbClr val="000000"/>
          </a:solidFill>
        </p:spPr>
        <p:txBody>
          <a:bodyPr wrap="square" lIns="0" tIns="0" rIns="0" bIns="0" rtlCol="0"/>
          <a:lstStyle/>
          <a:p>
            <a:endParaRPr/>
          </a:p>
        </p:txBody>
      </p:sp>
      <p:sp>
        <p:nvSpPr>
          <p:cNvPr id="9" name="object 9"/>
          <p:cNvSpPr/>
          <p:nvPr/>
        </p:nvSpPr>
        <p:spPr>
          <a:xfrm>
            <a:off x="6074650" y="1708226"/>
            <a:ext cx="2454350" cy="1495525"/>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5990449" y="3368762"/>
            <a:ext cx="2538730" cy="1496060"/>
          </a:xfrm>
          <a:custGeom>
            <a:avLst/>
            <a:gdLst/>
            <a:ahLst/>
            <a:cxnLst/>
            <a:rect l="l" t="t" r="r" b="b"/>
            <a:pathLst>
              <a:path w="2538729" h="1496060">
                <a:moveTo>
                  <a:pt x="0" y="0"/>
                </a:moveTo>
                <a:lnTo>
                  <a:pt x="2538549" y="0"/>
                </a:lnTo>
                <a:lnTo>
                  <a:pt x="2538549" y="1495525"/>
                </a:lnTo>
                <a:lnTo>
                  <a:pt x="0" y="1495525"/>
                </a:lnTo>
                <a:lnTo>
                  <a:pt x="0" y="0"/>
                </a:lnTo>
                <a:close/>
              </a:path>
            </a:pathLst>
          </a:custGeom>
          <a:solidFill>
            <a:srgbClr val="000000"/>
          </a:solidFill>
        </p:spPr>
        <p:txBody>
          <a:bodyPr wrap="square" lIns="0" tIns="0" rIns="0" bIns="0" rtlCol="0"/>
          <a:lstStyle/>
          <a:p>
            <a:endParaRPr/>
          </a:p>
        </p:txBody>
      </p:sp>
      <p:sp>
        <p:nvSpPr>
          <p:cNvPr id="11" name="object 11"/>
          <p:cNvSpPr/>
          <p:nvPr/>
        </p:nvSpPr>
        <p:spPr>
          <a:xfrm>
            <a:off x="5990450" y="3368762"/>
            <a:ext cx="2538550" cy="1495525"/>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6009525" y="4960349"/>
            <a:ext cx="2538730" cy="1593215"/>
          </a:xfrm>
          <a:custGeom>
            <a:avLst/>
            <a:gdLst/>
            <a:ahLst/>
            <a:cxnLst/>
            <a:rect l="l" t="t" r="r" b="b"/>
            <a:pathLst>
              <a:path w="2538729" h="1593215">
                <a:moveTo>
                  <a:pt x="0" y="0"/>
                </a:moveTo>
                <a:lnTo>
                  <a:pt x="2538549" y="0"/>
                </a:lnTo>
                <a:lnTo>
                  <a:pt x="2538549" y="1592649"/>
                </a:lnTo>
                <a:lnTo>
                  <a:pt x="0" y="1592649"/>
                </a:lnTo>
                <a:lnTo>
                  <a:pt x="0" y="0"/>
                </a:lnTo>
                <a:close/>
              </a:path>
            </a:pathLst>
          </a:custGeom>
          <a:solidFill>
            <a:srgbClr val="000000"/>
          </a:solidFill>
        </p:spPr>
        <p:txBody>
          <a:bodyPr wrap="square" lIns="0" tIns="0" rIns="0" bIns="0" rtlCol="0"/>
          <a:lstStyle/>
          <a:p>
            <a:endParaRPr/>
          </a:p>
        </p:txBody>
      </p:sp>
      <p:sp>
        <p:nvSpPr>
          <p:cNvPr id="13" name="object 13"/>
          <p:cNvSpPr/>
          <p:nvPr/>
        </p:nvSpPr>
        <p:spPr>
          <a:xfrm>
            <a:off x="6009525" y="4960349"/>
            <a:ext cx="2538549" cy="1592650"/>
          </a:xfrm>
          <a:prstGeom prst="rect">
            <a:avLst/>
          </a:prstGeom>
          <a:blipFill>
            <a:blip r:embed="rId6" cstate="print"/>
            <a:stretch>
              <a:fillRect/>
            </a:stretch>
          </a:blipFill>
        </p:spPr>
        <p:txBody>
          <a:bodyPr wrap="square" lIns="0" tIns="0" rIns="0" bIns="0" rtlCol="0"/>
          <a:lstStyle/>
          <a:p>
            <a:endParaRPr/>
          </a:p>
        </p:txBody>
      </p:sp>
      <p:sp>
        <p:nvSpPr>
          <p:cNvPr id="15" name="object 15"/>
          <p:cNvSpPr txBox="1"/>
          <p:nvPr/>
        </p:nvSpPr>
        <p:spPr>
          <a:xfrm>
            <a:off x="5643539" y="434962"/>
            <a:ext cx="3376295" cy="718145"/>
          </a:xfrm>
          <a:prstGeom prst="rect">
            <a:avLst/>
          </a:prstGeom>
        </p:spPr>
        <p:txBody>
          <a:bodyPr vert="horz" wrap="square" lIns="0" tIns="0" rIns="0" bIns="0" rtlCol="0">
            <a:spAutoFit/>
          </a:bodyPr>
          <a:lstStyle/>
          <a:p>
            <a:pPr marL="12065" marR="5080">
              <a:lnSpc>
                <a:spcPts val="1380"/>
              </a:lnSpc>
            </a:pPr>
            <a:r>
              <a:rPr lang="en-US" sz="1400" b="1" spc="-10" dirty="0" smtClean="0">
                <a:solidFill>
                  <a:srgbClr val="FFFFFF"/>
                </a:solidFill>
                <a:latin typeface="Arial"/>
                <a:cs typeface="Arial"/>
              </a:rPr>
              <a:t>3. S</a:t>
            </a:r>
            <a:r>
              <a:rPr sz="1400" b="1" spc="-10" dirty="0" smtClean="0">
                <a:solidFill>
                  <a:srgbClr val="FFFFFF"/>
                </a:solidFill>
                <a:latin typeface="Arial"/>
                <a:cs typeface="Arial"/>
              </a:rPr>
              <a:t>tudent</a:t>
            </a:r>
            <a:r>
              <a:rPr sz="1400" b="1" spc="-5" dirty="0" smtClean="0">
                <a:solidFill>
                  <a:srgbClr val="FFFFFF"/>
                </a:solidFill>
                <a:latin typeface="Arial"/>
                <a:cs typeface="Arial"/>
              </a:rPr>
              <a:t> </a:t>
            </a:r>
            <a:r>
              <a:rPr sz="1400" b="1" spc="-10" dirty="0">
                <a:solidFill>
                  <a:srgbClr val="FFFFFF"/>
                </a:solidFill>
                <a:latin typeface="Arial"/>
                <a:cs typeface="Arial"/>
              </a:rPr>
              <a:t>Discussion:</a:t>
            </a:r>
            <a:r>
              <a:rPr sz="1400" b="1" spc="-5" dirty="0">
                <a:solidFill>
                  <a:srgbClr val="FFFFFF"/>
                </a:solidFill>
                <a:latin typeface="Arial"/>
                <a:cs typeface="Arial"/>
              </a:rPr>
              <a:t> </a:t>
            </a:r>
            <a:r>
              <a:rPr sz="1400" b="1" spc="-10" dirty="0">
                <a:solidFill>
                  <a:srgbClr val="FFFFFF"/>
                </a:solidFill>
                <a:latin typeface="Arial"/>
                <a:cs typeface="Arial"/>
              </a:rPr>
              <a:t>Why</a:t>
            </a:r>
            <a:r>
              <a:rPr sz="1400" b="1" spc="-5" dirty="0">
                <a:solidFill>
                  <a:srgbClr val="FFFFFF"/>
                </a:solidFill>
                <a:latin typeface="Arial"/>
                <a:cs typeface="Arial"/>
              </a:rPr>
              <a:t> </a:t>
            </a:r>
            <a:r>
              <a:rPr sz="1400" b="1" dirty="0">
                <a:solidFill>
                  <a:srgbClr val="FFFFFF"/>
                </a:solidFill>
                <a:latin typeface="Arial"/>
                <a:cs typeface="Arial"/>
              </a:rPr>
              <a:t>are</a:t>
            </a:r>
            <a:r>
              <a:rPr sz="1400" b="1" spc="-5" dirty="0">
                <a:solidFill>
                  <a:srgbClr val="FFFFFF"/>
                </a:solidFill>
                <a:latin typeface="Arial"/>
                <a:cs typeface="Arial"/>
              </a:rPr>
              <a:t> </a:t>
            </a:r>
            <a:r>
              <a:rPr sz="1400" b="1" spc="-10" dirty="0" smtClean="0">
                <a:solidFill>
                  <a:srgbClr val="FFFFFF"/>
                </a:solidFill>
                <a:latin typeface="Arial"/>
                <a:cs typeface="Arial"/>
              </a:rPr>
              <a:t>these</a:t>
            </a:r>
            <a:r>
              <a:rPr lang="en-US" sz="1400" b="1" spc="-5" dirty="0">
                <a:solidFill>
                  <a:srgbClr val="FFFFFF"/>
                </a:solidFill>
                <a:latin typeface="Arial"/>
                <a:cs typeface="Arial"/>
              </a:rPr>
              <a:t> </a:t>
            </a:r>
            <a:r>
              <a:rPr sz="1400" b="1" spc="-10" dirty="0" smtClean="0">
                <a:solidFill>
                  <a:srgbClr val="FFFFFF"/>
                </a:solidFill>
                <a:latin typeface="Arial"/>
                <a:cs typeface="Arial"/>
              </a:rPr>
              <a:t>pictures </a:t>
            </a:r>
            <a:r>
              <a:rPr sz="1400" b="1" spc="-10" dirty="0">
                <a:solidFill>
                  <a:srgbClr val="FFFFFF"/>
                </a:solidFill>
                <a:latin typeface="Arial"/>
                <a:cs typeface="Arial"/>
              </a:rPr>
              <a:t>examples</a:t>
            </a:r>
            <a:r>
              <a:rPr sz="1400" b="1" spc="-5" dirty="0">
                <a:solidFill>
                  <a:srgbClr val="FFFFFF"/>
                </a:solidFill>
                <a:latin typeface="Arial"/>
                <a:cs typeface="Arial"/>
              </a:rPr>
              <a:t> </a:t>
            </a:r>
            <a:r>
              <a:rPr sz="1400" b="1" spc="-10" dirty="0">
                <a:solidFill>
                  <a:srgbClr val="FFFFFF"/>
                </a:solidFill>
                <a:latin typeface="Arial"/>
                <a:cs typeface="Arial"/>
              </a:rPr>
              <a:t>of</a:t>
            </a:r>
            <a:r>
              <a:rPr sz="1400" b="1" spc="-5" dirty="0">
                <a:solidFill>
                  <a:srgbClr val="FFFFFF"/>
                </a:solidFill>
                <a:latin typeface="Arial"/>
                <a:cs typeface="Arial"/>
              </a:rPr>
              <a:t> </a:t>
            </a:r>
            <a:r>
              <a:rPr lang="en-US" sz="1400" b="1" spc="-10" dirty="0">
                <a:solidFill>
                  <a:srgbClr val="FFFFFF"/>
                </a:solidFill>
                <a:latin typeface="Arial"/>
                <a:cs typeface="Arial"/>
              </a:rPr>
              <a:t>s</a:t>
            </a:r>
            <a:r>
              <a:rPr sz="1400" b="1" spc="-10" dirty="0" smtClean="0">
                <a:solidFill>
                  <a:srgbClr val="FFFFFF"/>
                </a:solidFill>
                <a:latin typeface="Arial"/>
                <a:cs typeface="Arial"/>
              </a:rPr>
              <a:t>ound</a:t>
            </a:r>
            <a:r>
              <a:rPr sz="1400" b="1" spc="-5" dirty="0" smtClean="0">
                <a:solidFill>
                  <a:srgbClr val="FFFFFF"/>
                </a:solidFill>
                <a:latin typeface="Arial"/>
                <a:cs typeface="Arial"/>
              </a:rPr>
              <a:t> </a:t>
            </a:r>
            <a:r>
              <a:rPr lang="en-US" sz="1400" b="1" spc="-10" dirty="0">
                <a:solidFill>
                  <a:srgbClr val="FFFFFF"/>
                </a:solidFill>
                <a:latin typeface="Arial"/>
                <a:cs typeface="Arial"/>
              </a:rPr>
              <a:t>e</a:t>
            </a:r>
            <a:r>
              <a:rPr sz="1400" b="1" spc="-10" dirty="0" smtClean="0">
                <a:solidFill>
                  <a:srgbClr val="FFFFFF"/>
                </a:solidFill>
                <a:latin typeface="Arial"/>
                <a:cs typeface="Arial"/>
              </a:rPr>
              <a:t>nergy?</a:t>
            </a:r>
            <a:r>
              <a:rPr lang="en-US" sz="1400" b="1" spc="-5" dirty="0">
                <a:solidFill>
                  <a:srgbClr val="FFFFFF"/>
                </a:solidFill>
                <a:latin typeface="Arial"/>
                <a:cs typeface="Arial"/>
              </a:rPr>
              <a:t> </a:t>
            </a:r>
            <a:r>
              <a:rPr sz="1400" b="1" spc="-10" dirty="0" smtClean="0">
                <a:solidFill>
                  <a:srgbClr val="FFFFFF"/>
                </a:solidFill>
                <a:latin typeface="Arial"/>
                <a:cs typeface="Arial"/>
              </a:rPr>
              <a:t>Can</a:t>
            </a:r>
            <a:r>
              <a:rPr sz="1400" b="1" spc="-5" dirty="0" smtClean="0">
                <a:solidFill>
                  <a:srgbClr val="FFFFFF"/>
                </a:solidFill>
                <a:latin typeface="Arial"/>
                <a:cs typeface="Arial"/>
              </a:rPr>
              <a:t> </a:t>
            </a:r>
            <a:r>
              <a:rPr sz="1400" b="1" spc="-10" dirty="0" smtClean="0">
                <a:solidFill>
                  <a:srgbClr val="FFFFFF"/>
                </a:solidFill>
                <a:latin typeface="Arial"/>
                <a:cs typeface="Arial"/>
              </a:rPr>
              <a:t>these</a:t>
            </a:r>
            <a:r>
              <a:rPr lang="en-US" sz="1400" dirty="0">
                <a:latin typeface="Arial"/>
                <a:cs typeface="Arial"/>
              </a:rPr>
              <a:t> </a:t>
            </a:r>
            <a:r>
              <a:rPr sz="1400" b="1" spc="-10" dirty="0" smtClean="0">
                <a:solidFill>
                  <a:srgbClr val="FFFFFF"/>
                </a:solidFill>
                <a:latin typeface="Arial"/>
                <a:cs typeface="Arial"/>
              </a:rPr>
              <a:t>pictures</a:t>
            </a:r>
            <a:r>
              <a:rPr sz="1400" b="1" spc="-5" dirty="0" smtClean="0">
                <a:solidFill>
                  <a:srgbClr val="FFFFFF"/>
                </a:solidFill>
                <a:latin typeface="Arial"/>
                <a:cs typeface="Arial"/>
              </a:rPr>
              <a:t> </a:t>
            </a:r>
            <a:r>
              <a:rPr sz="1400" b="1" spc="-10" dirty="0">
                <a:solidFill>
                  <a:srgbClr val="FFFFFF"/>
                </a:solidFill>
                <a:latin typeface="Arial"/>
                <a:cs typeface="Arial"/>
              </a:rPr>
              <a:t>be</a:t>
            </a:r>
            <a:r>
              <a:rPr sz="1400" b="1" spc="-5" dirty="0">
                <a:solidFill>
                  <a:srgbClr val="FFFFFF"/>
                </a:solidFill>
                <a:latin typeface="Arial"/>
                <a:cs typeface="Arial"/>
              </a:rPr>
              <a:t> </a:t>
            </a:r>
            <a:r>
              <a:rPr sz="1400" b="1" spc="-10" dirty="0">
                <a:solidFill>
                  <a:srgbClr val="FFFFFF"/>
                </a:solidFill>
                <a:latin typeface="Arial"/>
                <a:cs typeface="Arial"/>
              </a:rPr>
              <a:t>examples</a:t>
            </a:r>
            <a:r>
              <a:rPr sz="1400" b="1" spc="-5" dirty="0">
                <a:solidFill>
                  <a:srgbClr val="FFFFFF"/>
                </a:solidFill>
                <a:latin typeface="Arial"/>
                <a:cs typeface="Arial"/>
              </a:rPr>
              <a:t> </a:t>
            </a:r>
            <a:r>
              <a:rPr sz="1400" b="1" spc="-10" dirty="0">
                <a:solidFill>
                  <a:srgbClr val="FFFFFF"/>
                </a:solidFill>
                <a:latin typeface="Arial"/>
                <a:cs typeface="Arial"/>
              </a:rPr>
              <a:t>of</a:t>
            </a:r>
            <a:r>
              <a:rPr sz="1400" b="1" spc="-5" dirty="0">
                <a:solidFill>
                  <a:srgbClr val="FFFFFF"/>
                </a:solidFill>
                <a:latin typeface="Arial"/>
                <a:cs typeface="Arial"/>
              </a:rPr>
              <a:t> </a:t>
            </a:r>
            <a:r>
              <a:rPr sz="1400" b="1" spc="-10" dirty="0">
                <a:solidFill>
                  <a:srgbClr val="FFFFFF"/>
                </a:solidFill>
                <a:latin typeface="Arial"/>
                <a:cs typeface="Arial"/>
              </a:rPr>
              <a:t>any</a:t>
            </a:r>
            <a:r>
              <a:rPr sz="1400" b="1" spc="-5" dirty="0">
                <a:solidFill>
                  <a:srgbClr val="FFFFFF"/>
                </a:solidFill>
                <a:latin typeface="Arial"/>
                <a:cs typeface="Arial"/>
              </a:rPr>
              <a:t> </a:t>
            </a:r>
            <a:r>
              <a:rPr sz="1400" b="1" spc="-10" dirty="0">
                <a:solidFill>
                  <a:srgbClr val="FFFFFF"/>
                </a:solidFill>
                <a:latin typeface="Arial"/>
                <a:cs typeface="Arial"/>
              </a:rPr>
              <a:t>other</a:t>
            </a:r>
            <a:r>
              <a:rPr sz="1400" b="1" spc="-5" dirty="0">
                <a:solidFill>
                  <a:srgbClr val="FFFFFF"/>
                </a:solidFill>
                <a:latin typeface="Arial"/>
                <a:cs typeface="Arial"/>
              </a:rPr>
              <a:t> </a:t>
            </a:r>
            <a:r>
              <a:rPr sz="1400" b="1" spc="-10" dirty="0">
                <a:solidFill>
                  <a:srgbClr val="FFFFFF"/>
                </a:solidFill>
                <a:latin typeface="Arial"/>
                <a:cs typeface="Arial"/>
              </a:rPr>
              <a:t>forms</a:t>
            </a:r>
            <a:r>
              <a:rPr sz="1400" b="1" spc="-5" dirty="0">
                <a:solidFill>
                  <a:srgbClr val="FFFFFF"/>
                </a:solidFill>
                <a:latin typeface="Arial"/>
                <a:cs typeface="Arial"/>
              </a:rPr>
              <a:t> </a:t>
            </a:r>
            <a:r>
              <a:rPr sz="1400" b="1" spc="-10" dirty="0">
                <a:solidFill>
                  <a:srgbClr val="FFFFFF"/>
                </a:solidFill>
                <a:latin typeface="Arial"/>
                <a:cs typeface="Arial"/>
              </a:rPr>
              <a:t>of energy?</a:t>
            </a:r>
            <a:endParaRPr sz="1400" dirty="0">
              <a:latin typeface="Arial"/>
              <a:cs typeface="Aria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685019" y="730779"/>
            <a:ext cx="7772400" cy="615553"/>
          </a:xfrm>
          <a:prstGeom prst="rect">
            <a:avLst/>
          </a:prstGeom>
        </p:spPr>
        <p:txBody>
          <a:bodyPr vert="horz" wrap="square" lIns="0" tIns="0" rIns="0" bIns="0" rtlCol="0">
            <a:spAutoFit/>
          </a:bodyPr>
          <a:lstStyle/>
          <a:p>
            <a:pPr marL="534035">
              <a:lnSpc>
                <a:spcPct val="100000"/>
              </a:lnSpc>
            </a:pPr>
            <a:r>
              <a:rPr b="1" spc="-25" dirty="0">
                <a:effectLst>
                  <a:outerShdw blurRad="38100" dist="38100" dir="2700000" algn="tl">
                    <a:srgbClr val="000000">
                      <a:alpha val="43137"/>
                    </a:srgbClr>
                  </a:outerShdw>
                </a:effectLst>
              </a:rPr>
              <a:t>Sound</a:t>
            </a:r>
            <a:r>
              <a:rPr b="1" spc="-5" dirty="0">
                <a:effectLst>
                  <a:outerShdw blurRad="38100" dist="38100" dir="2700000" algn="tl">
                    <a:srgbClr val="000000">
                      <a:alpha val="43137"/>
                    </a:srgbClr>
                  </a:outerShdw>
                </a:effectLst>
              </a:rPr>
              <a:t> </a:t>
            </a:r>
            <a:r>
              <a:rPr b="1" spc="-25" dirty="0">
                <a:effectLst>
                  <a:outerShdw blurRad="38100" dist="38100" dir="2700000" algn="tl">
                    <a:srgbClr val="000000">
                      <a:alpha val="43137"/>
                    </a:srgbClr>
                  </a:outerShdw>
                </a:effectLst>
              </a:rPr>
              <a:t>Energy</a:t>
            </a:r>
          </a:p>
        </p:txBody>
      </p:sp>
      <p:sp>
        <p:nvSpPr>
          <p:cNvPr id="4" name="Content Placeholder 3"/>
          <p:cNvSpPr>
            <a:spLocks noGrp="1"/>
          </p:cNvSpPr>
          <p:nvPr>
            <p:ph idx="1"/>
          </p:nvPr>
        </p:nvSpPr>
        <p:spPr>
          <a:xfrm>
            <a:off x="76201" y="4234778"/>
            <a:ext cx="6220690" cy="2318221"/>
          </a:xfrm>
        </p:spPr>
        <p:txBody>
          <a:bodyPr>
            <a:normAutofit lnSpcReduction="10000"/>
          </a:bodyPr>
          <a:lstStyle/>
          <a:p>
            <a:pPr marL="0" indent="0">
              <a:buNone/>
            </a:pPr>
            <a:r>
              <a:rPr lang="en-US" dirty="0">
                <a:effectLst>
                  <a:outerShdw blurRad="38100" dist="38100" dir="2700000" algn="tl">
                    <a:srgbClr val="000000">
                      <a:alpha val="43137"/>
                    </a:srgbClr>
                  </a:outerShdw>
                </a:effectLst>
              </a:rPr>
              <a:t>2. </a:t>
            </a:r>
            <a:r>
              <a:rPr lang="en-US" sz="3000" dirty="0">
                <a:solidFill>
                  <a:schemeClr val="accent6">
                    <a:lumMod val="60000"/>
                    <a:lumOff val="40000"/>
                  </a:schemeClr>
                </a:solidFill>
                <a:effectLst>
                  <a:outerShdw blurRad="38100" dist="38100" dir="2700000" algn="tl">
                    <a:srgbClr val="000000">
                      <a:alpha val="43137"/>
                    </a:srgbClr>
                  </a:outerShdw>
                </a:effectLst>
              </a:rPr>
              <a:t>Teacher Explanation: </a:t>
            </a:r>
            <a:r>
              <a:rPr lang="en-US" dirty="0">
                <a:effectLst>
                  <a:outerShdw blurRad="38100" dist="38100" dir="2700000" algn="tl">
                    <a:srgbClr val="000000">
                      <a:alpha val="43137"/>
                    </a:srgbClr>
                  </a:outerShdw>
                </a:effectLst>
              </a:rPr>
              <a:t>Dolphins communicate through echolocation taking advantage of sound waves under water. The sound waves move through the water, and bounce off the object to return to the dolphin.  When they receive the information their auditory nerves create an acoustic picture of the object (www.pbs.org)</a:t>
            </a:r>
          </a:p>
          <a:p>
            <a:endParaRPr lang="en-US" dirty="0"/>
          </a:p>
        </p:txBody>
      </p:sp>
      <p:sp>
        <p:nvSpPr>
          <p:cNvPr id="16" name="object 16"/>
          <p:cNvSpPr txBox="1">
            <a:spLocks noGrp="1"/>
          </p:cNvSpPr>
          <p:nvPr>
            <p:ph type="ftr" sz="quarter" idx="11"/>
          </p:nvPr>
        </p:nvSpPr>
        <p:spPr>
          <a:prstGeom prst="rect">
            <a:avLst/>
          </a:prstGeom>
        </p:spPr>
        <p:txBody>
          <a:bodyPr vert="horz" wrap="square" lIns="0" tIns="0" rIns="0" bIns="0" rtlCol="0">
            <a:spAutoFit/>
          </a:bodyPr>
          <a:lstStyle/>
          <a:p>
            <a:pPr marL="12700">
              <a:lnSpc>
                <a:spcPct val="100000"/>
              </a:lnSpc>
            </a:pPr>
            <a:r>
              <a:rPr spc="-5" dirty="0"/>
              <a:t>All </a:t>
            </a:r>
            <a:r>
              <a:rPr spc="-10" dirty="0"/>
              <a:t>Images</a:t>
            </a:r>
            <a:r>
              <a:rPr spc="-5" dirty="0"/>
              <a:t> </a:t>
            </a:r>
            <a:r>
              <a:rPr dirty="0"/>
              <a:t>in</a:t>
            </a:r>
            <a:r>
              <a:rPr spc="-5" dirty="0"/>
              <a:t> Powerpoint obtained from: </a:t>
            </a:r>
            <a:r>
              <a:rPr spc="-10" dirty="0"/>
              <a:t>commons.wikimedia.org</a:t>
            </a:r>
          </a:p>
        </p:txBody>
      </p:sp>
      <p:sp>
        <p:nvSpPr>
          <p:cNvPr id="7" name="object 7"/>
          <p:cNvSpPr/>
          <p:nvPr/>
        </p:nvSpPr>
        <p:spPr>
          <a:xfrm>
            <a:off x="973226" y="1321129"/>
            <a:ext cx="3997150" cy="2913649"/>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6296891" y="1321129"/>
            <a:ext cx="2454350" cy="1495525"/>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6243171" y="2946437"/>
            <a:ext cx="2538550" cy="1495525"/>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6243172" y="4571745"/>
            <a:ext cx="2538549" cy="1592650"/>
          </a:xfrm>
          <a:prstGeom prst="rect">
            <a:avLst/>
          </a:prstGeom>
          <a:blipFill>
            <a:blip r:embed="rId6" cstate="print"/>
            <a:stretch>
              <a:fillRect/>
            </a:stretch>
          </a:blipFill>
        </p:spPr>
        <p:txBody>
          <a:bodyPr wrap="square" lIns="0" tIns="0" rIns="0" bIns="0" rtlCol="0"/>
          <a:lstStyle/>
          <a:p>
            <a:endParaRPr/>
          </a:p>
        </p:txBody>
      </p:sp>
      <p:sp>
        <p:nvSpPr>
          <p:cNvPr id="15" name="object 15"/>
          <p:cNvSpPr txBox="1"/>
          <p:nvPr/>
        </p:nvSpPr>
        <p:spPr>
          <a:xfrm>
            <a:off x="5643539" y="434962"/>
            <a:ext cx="3376295" cy="718145"/>
          </a:xfrm>
          <a:prstGeom prst="rect">
            <a:avLst/>
          </a:prstGeom>
        </p:spPr>
        <p:txBody>
          <a:bodyPr vert="horz" wrap="square" lIns="0" tIns="0" rIns="0" bIns="0" rtlCol="0">
            <a:spAutoFit/>
          </a:bodyPr>
          <a:lstStyle/>
          <a:p>
            <a:pPr marL="12065" marR="5080">
              <a:lnSpc>
                <a:spcPts val="1380"/>
              </a:lnSpc>
            </a:pPr>
            <a:r>
              <a:rPr lang="en-US" sz="1400" b="1" spc="-10" dirty="0" smtClean="0">
                <a:solidFill>
                  <a:srgbClr val="FFFFFF"/>
                </a:solidFill>
                <a:latin typeface="Arial"/>
                <a:cs typeface="Arial"/>
              </a:rPr>
              <a:t>3. S</a:t>
            </a:r>
            <a:r>
              <a:rPr sz="1400" b="1" spc="-10" dirty="0" smtClean="0">
                <a:solidFill>
                  <a:srgbClr val="FFFFFF"/>
                </a:solidFill>
                <a:latin typeface="Arial"/>
                <a:cs typeface="Arial"/>
              </a:rPr>
              <a:t>tudent</a:t>
            </a:r>
            <a:r>
              <a:rPr sz="1400" b="1" spc="-5" dirty="0" smtClean="0">
                <a:solidFill>
                  <a:srgbClr val="FFFFFF"/>
                </a:solidFill>
                <a:latin typeface="Arial"/>
                <a:cs typeface="Arial"/>
              </a:rPr>
              <a:t> </a:t>
            </a:r>
            <a:r>
              <a:rPr sz="1400" b="1" spc="-10" dirty="0">
                <a:solidFill>
                  <a:srgbClr val="FFFFFF"/>
                </a:solidFill>
                <a:latin typeface="Arial"/>
                <a:cs typeface="Arial"/>
              </a:rPr>
              <a:t>Discussion:</a:t>
            </a:r>
            <a:r>
              <a:rPr sz="1400" b="1" spc="-5" dirty="0">
                <a:solidFill>
                  <a:srgbClr val="FFFFFF"/>
                </a:solidFill>
                <a:latin typeface="Arial"/>
                <a:cs typeface="Arial"/>
              </a:rPr>
              <a:t> </a:t>
            </a:r>
            <a:r>
              <a:rPr sz="1400" b="1" spc="-10" dirty="0">
                <a:solidFill>
                  <a:srgbClr val="FFFFFF"/>
                </a:solidFill>
                <a:latin typeface="Arial"/>
                <a:cs typeface="Arial"/>
              </a:rPr>
              <a:t>Why</a:t>
            </a:r>
            <a:r>
              <a:rPr sz="1400" b="1" spc="-5" dirty="0">
                <a:solidFill>
                  <a:srgbClr val="FFFFFF"/>
                </a:solidFill>
                <a:latin typeface="Arial"/>
                <a:cs typeface="Arial"/>
              </a:rPr>
              <a:t> </a:t>
            </a:r>
            <a:r>
              <a:rPr sz="1400" b="1" dirty="0">
                <a:solidFill>
                  <a:srgbClr val="FFFFFF"/>
                </a:solidFill>
                <a:latin typeface="Arial"/>
                <a:cs typeface="Arial"/>
              </a:rPr>
              <a:t>are</a:t>
            </a:r>
            <a:r>
              <a:rPr sz="1400" b="1" spc="-5" dirty="0">
                <a:solidFill>
                  <a:srgbClr val="FFFFFF"/>
                </a:solidFill>
                <a:latin typeface="Arial"/>
                <a:cs typeface="Arial"/>
              </a:rPr>
              <a:t> </a:t>
            </a:r>
            <a:r>
              <a:rPr sz="1400" b="1" spc="-10" dirty="0" smtClean="0">
                <a:solidFill>
                  <a:srgbClr val="FFFFFF"/>
                </a:solidFill>
                <a:latin typeface="Arial"/>
                <a:cs typeface="Arial"/>
              </a:rPr>
              <a:t>these</a:t>
            </a:r>
            <a:r>
              <a:rPr lang="en-US" sz="1400" b="1" spc="-5" dirty="0">
                <a:solidFill>
                  <a:srgbClr val="FFFFFF"/>
                </a:solidFill>
                <a:latin typeface="Arial"/>
                <a:cs typeface="Arial"/>
              </a:rPr>
              <a:t> </a:t>
            </a:r>
            <a:r>
              <a:rPr sz="1400" b="1" spc="-10" dirty="0" smtClean="0">
                <a:solidFill>
                  <a:srgbClr val="FFFFFF"/>
                </a:solidFill>
                <a:latin typeface="Arial"/>
                <a:cs typeface="Arial"/>
              </a:rPr>
              <a:t>pictures </a:t>
            </a:r>
            <a:r>
              <a:rPr sz="1400" b="1" spc="-10" dirty="0">
                <a:solidFill>
                  <a:srgbClr val="FFFFFF"/>
                </a:solidFill>
                <a:latin typeface="Arial"/>
                <a:cs typeface="Arial"/>
              </a:rPr>
              <a:t>examples</a:t>
            </a:r>
            <a:r>
              <a:rPr sz="1400" b="1" spc="-5" dirty="0">
                <a:solidFill>
                  <a:srgbClr val="FFFFFF"/>
                </a:solidFill>
                <a:latin typeface="Arial"/>
                <a:cs typeface="Arial"/>
              </a:rPr>
              <a:t> </a:t>
            </a:r>
            <a:r>
              <a:rPr sz="1400" b="1" spc="-10" dirty="0">
                <a:solidFill>
                  <a:srgbClr val="FFFFFF"/>
                </a:solidFill>
                <a:latin typeface="Arial"/>
                <a:cs typeface="Arial"/>
              </a:rPr>
              <a:t>of</a:t>
            </a:r>
            <a:r>
              <a:rPr sz="1400" b="1" spc="-5" dirty="0">
                <a:solidFill>
                  <a:srgbClr val="FFFFFF"/>
                </a:solidFill>
                <a:latin typeface="Arial"/>
                <a:cs typeface="Arial"/>
              </a:rPr>
              <a:t> </a:t>
            </a:r>
            <a:r>
              <a:rPr lang="en-US" sz="1400" b="1" spc="-10" dirty="0">
                <a:solidFill>
                  <a:srgbClr val="FFFFFF"/>
                </a:solidFill>
                <a:latin typeface="Arial"/>
                <a:cs typeface="Arial"/>
              </a:rPr>
              <a:t>s</a:t>
            </a:r>
            <a:r>
              <a:rPr sz="1400" b="1" spc="-10" dirty="0" smtClean="0">
                <a:solidFill>
                  <a:srgbClr val="FFFFFF"/>
                </a:solidFill>
                <a:latin typeface="Arial"/>
                <a:cs typeface="Arial"/>
              </a:rPr>
              <a:t>ound</a:t>
            </a:r>
            <a:r>
              <a:rPr sz="1400" b="1" spc="-5" dirty="0" smtClean="0">
                <a:solidFill>
                  <a:srgbClr val="FFFFFF"/>
                </a:solidFill>
                <a:latin typeface="Arial"/>
                <a:cs typeface="Arial"/>
              </a:rPr>
              <a:t> </a:t>
            </a:r>
            <a:r>
              <a:rPr lang="en-US" sz="1400" b="1" spc="-10" dirty="0">
                <a:solidFill>
                  <a:srgbClr val="FFFFFF"/>
                </a:solidFill>
                <a:latin typeface="Arial"/>
                <a:cs typeface="Arial"/>
              </a:rPr>
              <a:t>e</a:t>
            </a:r>
            <a:r>
              <a:rPr sz="1400" b="1" spc="-10" dirty="0" smtClean="0">
                <a:solidFill>
                  <a:srgbClr val="FFFFFF"/>
                </a:solidFill>
                <a:latin typeface="Arial"/>
                <a:cs typeface="Arial"/>
              </a:rPr>
              <a:t>nergy?</a:t>
            </a:r>
            <a:r>
              <a:rPr lang="en-US" sz="1400" b="1" spc="-5" dirty="0">
                <a:solidFill>
                  <a:srgbClr val="FFFFFF"/>
                </a:solidFill>
                <a:latin typeface="Arial"/>
                <a:cs typeface="Arial"/>
              </a:rPr>
              <a:t> </a:t>
            </a:r>
            <a:r>
              <a:rPr sz="1400" b="1" spc="-10" dirty="0" smtClean="0">
                <a:solidFill>
                  <a:srgbClr val="FFFFFF"/>
                </a:solidFill>
                <a:latin typeface="Arial"/>
                <a:cs typeface="Arial"/>
              </a:rPr>
              <a:t>Can</a:t>
            </a:r>
            <a:r>
              <a:rPr sz="1400" b="1" spc="-5" dirty="0" smtClean="0">
                <a:solidFill>
                  <a:srgbClr val="FFFFFF"/>
                </a:solidFill>
                <a:latin typeface="Arial"/>
                <a:cs typeface="Arial"/>
              </a:rPr>
              <a:t> </a:t>
            </a:r>
            <a:r>
              <a:rPr sz="1400" b="1" spc="-10" dirty="0" smtClean="0">
                <a:solidFill>
                  <a:srgbClr val="FFFFFF"/>
                </a:solidFill>
                <a:latin typeface="Arial"/>
                <a:cs typeface="Arial"/>
              </a:rPr>
              <a:t>these</a:t>
            </a:r>
            <a:r>
              <a:rPr lang="en-US" sz="1400" dirty="0">
                <a:latin typeface="Arial"/>
                <a:cs typeface="Arial"/>
              </a:rPr>
              <a:t> </a:t>
            </a:r>
            <a:r>
              <a:rPr sz="1400" b="1" spc="-10" dirty="0" smtClean="0">
                <a:solidFill>
                  <a:srgbClr val="FFFFFF"/>
                </a:solidFill>
                <a:latin typeface="Arial"/>
                <a:cs typeface="Arial"/>
              </a:rPr>
              <a:t>pictures</a:t>
            </a:r>
            <a:r>
              <a:rPr sz="1400" b="1" spc="-5" dirty="0" smtClean="0">
                <a:solidFill>
                  <a:srgbClr val="FFFFFF"/>
                </a:solidFill>
                <a:latin typeface="Arial"/>
                <a:cs typeface="Arial"/>
              </a:rPr>
              <a:t> </a:t>
            </a:r>
            <a:r>
              <a:rPr sz="1400" b="1" spc="-10" dirty="0">
                <a:solidFill>
                  <a:srgbClr val="FFFFFF"/>
                </a:solidFill>
                <a:latin typeface="Arial"/>
                <a:cs typeface="Arial"/>
              </a:rPr>
              <a:t>be</a:t>
            </a:r>
            <a:r>
              <a:rPr sz="1400" b="1" spc="-5" dirty="0">
                <a:solidFill>
                  <a:srgbClr val="FFFFFF"/>
                </a:solidFill>
                <a:latin typeface="Arial"/>
                <a:cs typeface="Arial"/>
              </a:rPr>
              <a:t> </a:t>
            </a:r>
            <a:r>
              <a:rPr sz="1400" b="1" spc="-10" dirty="0">
                <a:solidFill>
                  <a:srgbClr val="FFFFFF"/>
                </a:solidFill>
                <a:latin typeface="Arial"/>
                <a:cs typeface="Arial"/>
              </a:rPr>
              <a:t>examples</a:t>
            </a:r>
            <a:r>
              <a:rPr sz="1400" b="1" spc="-5" dirty="0">
                <a:solidFill>
                  <a:srgbClr val="FFFFFF"/>
                </a:solidFill>
                <a:latin typeface="Arial"/>
                <a:cs typeface="Arial"/>
              </a:rPr>
              <a:t> </a:t>
            </a:r>
            <a:r>
              <a:rPr sz="1400" b="1" spc="-10" dirty="0">
                <a:solidFill>
                  <a:srgbClr val="FFFFFF"/>
                </a:solidFill>
                <a:latin typeface="Arial"/>
                <a:cs typeface="Arial"/>
              </a:rPr>
              <a:t>of</a:t>
            </a:r>
            <a:r>
              <a:rPr sz="1400" b="1" spc="-5" dirty="0">
                <a:solidFill>
                  <a:srgbClr val="FFFFFF"/>
                </a:solidFill>
                <a:latin typeface="Arial"/>
                <a:cs typeface="Arial"/>
              </a:rPr>
              <a:t> </a:t>
            </a:r>
            <a:r>
              <a:rPr sz="1400" b="1" spc="-10" dirty="0">
                <a:solidFill>
                  <a:srgbClr val="FFFFFF"/>
                </a:solidFill>
                <a:latin typeface="Arial"/>
                <a:cs typeface="Arial"/>
              </a:rPr>
              <a:t>any</a:t>
            </a:r>
            <a:r>
              <a:rPr sz="1400" b="1" spc="-5" dirty="0">
                <a:solidFill>
                  <a:srgbClr val="FFFFFF"/>
                </a:solidFill>
                <a:latin typeface="Arial"/>
                <a:cs typeface="Arial"/>
              </a:rPr>
              <a:t> </a:t>
            </a:r>
            <a:r>
              <a:rPr sz="1400" b="1" spc="-10" dirty="0">
                <a:solidFill>
                  <a:srgbClr val="FFFFFF"/>
                </a:solidFill>
                <a:latin typeface="Arial"/>
                <a:cs typeface="Arial"/>
              </a:rPr>
              <a:t>other</a:t>
            </a:r>
            <a:r>
              <a:rPr sz="1400" b="1" spc="-5" dirty="0">
                <a:solidFill>
                  <a:srgbClr val="FFFFFF"/>
                </a:solidFill>
                <a:latin typeface="Arial"/>
                <a:cs typeface="Arial"/>
              </a:rPr>
              <a:t> </a:t>
            </a:r>
            <a:r>
              <a:rPr sz="1400" b="1" spc="-10" dirty="0">
                <a:solidFill>
                  <a:srgbClr val="FFFFFF"/>
                </a:solidFill>
                <a:latin typeface="Arial"/>
                <a:cs typeface="Arial"/>
              </a:rPr>
              <a:t>forms</a:t>
            </a:r>
            <a:r>
              <a:rPr sz="1400" b="1" spc="-5" dirty="0">
                <a:solidFill>
                  <a:srgbClr val="FFFFFF"/>
                </a:solidFill>
                <a:latin typeface="Arial"/>
                <a:cs typeface="Arial"/>
              </a:rPr>
              <a:t> </a:t>
            </a:r>
            <a:r>
              <a:rPr sz="1400" b="1" spc="-10" dirty="0">
                <a:solidFill>
                  <a:srgbClr val="FFFFFF"/>
                </a:solidFill>
                <a:latin typeface="Arial"/>
                <a:cs typeface="Arial"/>
              </a:rPr>
              <a:t>of energy?</a:t>
            </a:r>
            <a:endParaRPr sz="1400" dirty="0">
              <a:latin typeface="Arial"/>
              <a:cs typeface="Arial"/>
            </a:endParaRPr>
          </a:p>
        </p:txBody>
      </p:sp>
    </p:spTree>
    <p:extLst>
      <p:ext uri="{BB962C8B-B14F-4D97-AF65-F5344CB8AC3E}">
        <p14:creationId xmlns:p14="http://schemas.microsoft.com/office/powerpoint/2010/main" val="5506646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685019" y="730779"/>
            <a:ext cx="7772400" cy="615553"/>
          </a:xfrm>
          <a:prstGeom prst="rect">
            <a:avLst/>
          </a:prstGeom>
        </p:spPr>
        <p:txBody>
          <a:bodyPr vert="horz" wrap="square" lIns="0" tIns="0" rIns="0" bIns="0" rtlCol="0">
            <a:spAutoFit/>
          </a:bodyPr>
          <a:lstStyle/>
          <a:p>
            <a:pPr marL="534035">
              <a:lnSpc>
                <a:spcPct val="100000"/>
              </a:lnSpc>
            </a:pPr>
            <a:r>
              <a:rPr b="1" spc="-25" dirty="0">
                <a:effectLst>
                  <a:outerShdw blurRad="38100" dist="38100" dir="2700000" algn="tl">
                    <a:srgbClr val="000000">
                      <a:alpha val="43137"/>
                    </a:srgbClr>
                  </a:outerShdw>
                </a:effectLst>
              </a:rPr>
              <a:t>Sound</a:t>
            </a:r>
            <a:r>
              <a:rPr b="1" spc="-5" dirty="0">
                <a:effectLst>
                  <a:outerShdw blurRad="38100" dist="38100" dir="2700000" algn="tl">
                    <a:srgbClr val="000000">
                      <a:alpha val="43137"/>
                    </a:srgbClr>
                  </a:outerShdw>
                </a:effectLst>
              </a:rPr>
              <a:t> </a:t>
            </a:r>
            <a:r>
              <a:rPr b="1" spc="-25" dirty="0">
                <a:effectLst>
                  <a:outerShdw blurRad="38100" dist="38100" dir="2700000" algn="tl">
                    <a:srgbClr val="000000">
                      <a:alpha val="43137"/>
                    </a:srgbClr>
                  </a:outerShdw>
                </a:effectLst>
              </a:rPr>
              <a:t>Energy</a:t>
            </a:r>
          </a:p>
        </p:txBody>
      </p:sp>
      <p:sp>
        <p:nvSpPr>
          <p:cNvPr id="4" name="Content Placeholder 3"/>
          <p:cNvSpPr>
            <a:spLocks noGrp="1"/>
          </p:cNvSpPr>
          <p:nvPr>
            <p:ph idx="1"/>
          </p:nvPr>
        </p:nvSpPr>
        <p:spPr>
          <a:xfrm>
            <a:off x="152401" y="4419599"/>
            <a:ext cx="5837868" cy="1798319"/>
          </a:xfrm>
        </p:spPr>
        <p:txBody>
          <a:bodyPr/>
          <a:lstStyle/>
          <a:p>
            <a:pPr marL="0" indent="0">
              <a:buNone/>
            </a:pPr>
            <a:r>
              <a:rPr lang="en-US" sz="2800" dirty="0">
                <a:effectLst>
                  <a:outerShdw blurRad="38100" dist="38100" dir="2700000" algn="tl">
                    <a:srgbClr val="000000">
                      <a:alpha val="43137"/>
                    </a:srgbClr>
                  </a:outerShdw>
                </a:effectLst>
              </a:rPr>
              <a:t>3. </a:t>
            </a:r>
            <a:r>
              <a:rPr lang="en-US" sz="2800" dirty="0">
                <a:solidFill>
                  <a:schemeClr val="accent6">
                    <a:lumMod val="75000"/>
                  </a:schemeClr>
                </a:solidFill>
                <a:effectLst>
                  <a:outerShdw blurRad="38100" dist="38100" dir="2700000" algn="tl">
                    <a:srgbClr val="000000">
                      <a:alpha val="43137"/>
                    </a:srgbClr>
                  </a:outerShdw>
                </a:effectLst>
              </a:rPr>
              <a:t>Student Discussion: </a:t>
            </a:r>
            <a:r>
              <a:rPr lang="en-US" dirty="0">
                <a:effectLst>
                  <a:outerShdw blurRad="38100" dist="38100" dir="2700000" algn="tl">
                    <a:srgbClr val="000000">
                      <a:alpha val="43137"/>
                    </a:srgbClr>
                  </a:outerShdw>
                </a:effectLst>
              </a:rPr>
              <a:t>Why are these pictures examples of sound energy? Can these pictures be examples of any other forms of energy?</a:t>
            </a:r>
          </a:p>
          <a:p>
            <a:endParaRPr lang="en-US" dirty="0"/>
          </a:p>
        </p:txBody>
      </p:sp>
      <p:sp>
        <p:nvSpPr>
          <p:cNvPr id="16" name="object 16"/>
          <p:cNvSpPr txBox="1">
            <a:spLocks noGrp="1"/>
          </p:cNvSpPr>
          <p:nvPr>
            <p:ph type="ftr" sz="quarter" idx="11"/>
          </p:nvPr>
        </p:nvSpPr>
        <p:spPr>
          <a:prstGeom prst="rect">
            <a:avLst/>
          </a:prstGeom>
        </p:spPr>
        <p:txBody>
          <a:bodyPr vert="horz" wrap="square" lIns="0" tIns="0" rIns="0" bIns="0" rtlCol="0">
            <a:spAutoFit/>
          </a:bodyPr>
          <a:lstStyle/>
          <a:p>
            <a:pPr marL="12700">
              <a:lnSpc>
                <a:spcPct val="100000"/>
              </a:lnSpc>
            </a:pPr>
            <a:r>
              <a:rPr spc="-5" dirty="0"/>
              <a:t>All </a:t>
            </a:r>
            <a:r>
              <a:rPr spc="-10" dirty="0"/>
              <a:t>Images</a:t>
            </a:r>
            <a:r>
              <a:rPr spc="-5" dirty="0"/>
              <a:t> </a:t>
            </a:r>
            <a:r>
              <a:rPr dirty="0"/>
              <a:t>in</a:t>
            </a:r>
            <a:r>
              <a:rPr spc="-5" dirty="0"/>
              <a:t> Powerpoint obtained from: </a:t>
            </a:r>
            <a:r>
              <a:rPr spc="-10" dirty="0"/>
              <a:t>commons.wikimedia.org</a:t>
            </a:r>
          </a:p>
        </p:txBody>
      </p:sp>
      <p:sp>
        <p:nvSpPr>
          <p:cNvPr id="7" name="object 7"/>
          <p:cNvSpPr/>
          <p:nvPr/>
        </p:nvSpPr>
        <p:spPr>
          <a:xfrm>
            <a:off x="1072760" y="1371600"/>
            <a:ext cx="3997150" cy="2913649"/>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6056782" y="1378214"/>
            <a:ext cx="2454350" cy="1495525"/>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6022985" y="3009445"/>
            <a:ext cx="2538550" cy="1495525"/>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6062411" y="4640676"/>
            <a:ext cx="2538549" cy="1592650"/>
          </a:xfrm>
          <a:prstGeom prst="rect">
            <a:avLst/>
          </a:prstGeom>
          <a:blipFill>
            <a:blip r:embed="rId6" cstate="print"/>
            <a:stretch>
              <a:fillRect/>
            </a:stretch>
          </a:blipFill>
        </p:spPr>
        <p:txBody>
          <a:bodyPr wrap="square" lIns="0" tIns="0" rIns="0" bIns="0" rtlCol="0"/>
          <a:lstStyle/>
          <a:p>
            <a:endParaRPr/>
          </a:p>
        </p:txBody>
      </p:sp>
      <p:sp>
        <p:nvSpPr>
          <p:cNvPr id="15" name="object 15"/>
          <p:cNvSpPr txBox="1"/>
          <p:nvPr/>
        </p:nvSpPr>
        <p:spPr>
          <a:xfrm>
            <a:off x="5643539" y="434962"/>
            <a:ext cx="3376295" cy="718145"/>
          </a:xfrm>
          <a:prstGeom prst="rect">
            <a:avLst/>
          </a:prstGeom>
        </p:spPr>
        <p:txBody>
          <a:bodyPr vert="horz" wrap="square" lIns="0" tIns="0" rIns="0" bIns="0" rtlCol="0">
            <a:spAutoFit/>
          </a:bodyPr>
          <a:lstStyle/>
          <a:p>
            <a:pPr marL="12065" marR="5080">
              <a:lnSpc>
                <a:spcPts val="1380"/>
              </a:lnSpc>
            </a:pPr>
            <a:r>
              <a:rPr lang="en-US" sz="1400" b="1" spc="-10" dirty="0" smtClean="0">
                <a:solidFill>
                  <a:srgbClr val="FFFFFF"/>
                </a:solidFill>
                <a:latin typeface="Arial"/>
                <a:cs typeface="Arial"/>
              </a:rPr>
              <a:t>3. S</a:t>
            </a:r>
            <a:r>
              <a:rPr sz="1400" b="1" spc="-10" dirty="0" smtClean="0">
                <a:solidFill>
                  <a:srgbClr val="FFFFFF"/>
                </a:solidFill>
                <a:latin typeface="Arial"/>
                <a:cs typeface="Arial"/>
              </a:rPr>
              <a:t>tudent</a:t>
            </a:r>
            <a:r>
              <a:rPr sz="1400" b="1" spc="-5" dirty="0" smtClean="0">
                <a:solidFill>
                  <a:srgbClr val="FFFFFF"/>
                </a:solidFill>
                <a:latin typeface="Arial"/>
                <a:cs typeface="Arial"/>
              </a:rPr>
              <a:t> </a:t>
            </a:r>
            <a:r>
              <a:rPr sz="1400" b="1" spc="-10" dirty="0">
                <a:solidFill>
                  <a:srgbClr val="FFFFFF"/>
                </a:solidFill>
                <a:latin typeface="Arial"/>
                <a:cs typeface="Arial"/>
              </a:rPr>
              <a:t>Discussion:</a:t>
            </a:r>
            <a:r>
              <a:rPr sz="1400" b="1" spc="-5" dirty="0">
                <a:solidFill>
                  <a:srgbClr val="FFFFFF"/>
                </a:solidFill>
                <a:latin typeface="Arial"/>
                <a:cs typeface="Arial"/>
              </a:rPr>
              <a:t> </a:t>
            </a:r>
            <a:r>
              <a:rPr sz="1400" b="1" spc="-10" dirty="0">
                <a:solidFill>
                  <a:srgbClr val="FFFFFF"/>
                </a:solidFill>
                <a:latin typeface="Arial"/>
                <a:cs typeface="Arial"/>
              </a:rPr>
              <a:t>Why</a:t>
            </a:r>
            <a:r>
              <a:rPr sz="1400" b="1" spc="-5" dirty="0">
                <a:solidFill>
                  <a:srgbClr val="FFFFFF"/>
                </a:solidFill>
                <a:latin typeface="Arial"/>
                <a:cs typeface="Arial"/>
              </a:rPr>
              <a:t> </a:t>
            </a:r>
            <a:r>
              <a:rPr sz="1400" b="1" dirty="0">
                <a:solidFill>
                  <a:srgbClr val="FFFFFF"/>
                </a:solidFill>
                <a:latin typeface="Arial"/>
                <a:cs typeface="Arial"/>
              </a:rPr>
              <a:t>are</a:t>
            </a:r>
            <a:r>
              <a:rPr sz="1400" b="1" spc="-5" dirty="0">
                <a:solidFill>
                  <a:srgbClr val="FFFFFF"/>
                </a:solidFill>
                <a:latin typeface="Arial"/>
                <a:cs typeface="Arial"/>
              </a:rPr>
              <a:t> </a:t>
            </a:r>
            <a:r>
              <a:rPr sz="1400" b="1" spc="-10" dirty="0" smtClean="0">
                <a:solidFill>
                  <a:srgbClr val="FFFFFF"/>
                </a:solidFill>
                <a:latin typeface="Arial"/>
                <a:cs typeface="Arial"/>
              </a:rPr>
              <a:t>these</a:t>
            </a:r>
            <a:r>
              <a:rPr lang="en-US" sz="1400" b="1" spc="-5" dirty="0">
                <a:solidFill>
                  <a:srgbClr val="FFFFFF"/>
                </a:solidFill>
                <a:latin typeface="Arial"/>
                <a:cs typeface="Arial"/>
              </a:rPr>
              <a:t> </a:t>
            </a:r>
            <a:r>
              <a:rPr sz="1400" b="1" spc="-10" dirty="0" smtClean="0">
                <a:solidFill>
                  <a:srgbClr val="FFFFFF"/>
                </a:solidFill>
                <a:latin typeface="Arial"/>
                <a:cs typeface="Arial"/>
              </a:rPr>
              <a:t>pictures </a:t>
            </a:r>
            <a:r>
              <a:rPr sz="1400" b="1" spc="-10" dirty="0">
                <a:solidFill>
                  <a:srgbClr val="FFFFFF"/>
                </a:solidFill>
                <a:latin typeface="Arial"/>
                <a:cs typeface="Arial"/>
              </a:rPr>
              <a:t>examples</a:t>
            </a:r>
            <a:r>
              <a:rPr sz="1400" b="1" spc="-5" dirty="0">
                <a:solidFill>
                  <a:srgbClr val="FFFFFF"/>
                </a:solidFill>
                <a:latin typeface="Arial"/>
                <a:cs typeface="Arial"/>
              </a:rPr>
              <a:t> </a:t>
            </a:r>
            <a:r>
              <a:rPr sz="1400" b="1" spc="-10" dirty="0">
                <a:solidFill>
                  <a:srgbClr val="FFFFFF"/>
                </a:solidFill>
                <a:latin typeface="Arial"/>
                <a:cs typeface="Arial"/>
              </a:rPr>
              <a:t>of</a:t>
            </a:r>
            <a:r>
              <a:rPr sz="1400" b="1" spc="-5" dirty="0">
                <a:solidFill>
                  <a:srgbClr val="FFFFFF"/>
                </a:solidFill>
                <a:latin typeface="Arial"/>
                <a:cs typeface="Arial"/>
              </a:rPr>
              <a:t> </a:t>
            </a:r>
            <a:r>
              <a:rPr lang="en-US" sz="1400" b="1" spc="-10" dirty="0">
                <a:solidFill>
                  <a:srgbClr val="FFFFFF"/>
                </a:solidFill>
                <a:latin typeface="Arial"/>
                <a:cs typeface="Arial"/>
              </a:rPr>
              <a:t>s</a:t>
            </a:r>
            <a:r>
              <a:rPr sz="1400" b="1" spc="-10" dirty="0" smtClean="0">
                <a:solidFill>
                  <a:srgbClr val="FFFFFF"/>
                </a:solidFill>
                <a:latin typeface="Arial"/>
                <a:cs typeface="Arial"/>
              </a:rPr>
              <a:t>ound</a:t>
            </a:r>
            <a:r>
              <a:rPr sz="1400" b="1" spc="-5" dirty="0" smtClean="0">
                <a:solidFill>
                  <a:srgbClr val="FFFFFF"/>
                </a:solidFill>
                <a:latin typeface="Arial"/>
                <a:cs typeface="Arial"/>
              </a:rPr>
              <a:t> </a:t>
            </a:r>
            <a:r>
              <a:rPr lang="en-US" sz="1400" b="1" spc="-10" dirty="0">
                <a:solidFill>
                  <a:srgbClr val="FFFFFF"/>
                </a:solidFill>
                <a:latin typeface="Arial"/>
                <a:cs typeface="Arial"/>
              </a:rPr>
              <a:t>e</a:t>
            </a:r>
            <a:r>
              <a:rPr sz="1400" b="1" spc="-10" dirty="0" smtClean="0">
                <a:solidFill>
                  <a:srgbClr val="FFFFFF"/>
                </a:solidFill>
                <a:latin typeface="Arial"/>
                <a:cs typeface="Arial"/>
              </a:rPr>
              <a:t>nergy?</a:t>
            </a:r>
            <a:r>
              <a:rPr lang="en-US" sz="1400" b="1" spc="-5" dirty="0">
                <a:solidFill>
                  <a:srgbClr val="FFFFFF"/>
                </a:solidFill>
                <a:latin typeface="Arial"/>
                <a:cs typeface="Arial"/>
              </a:rPr>
              <a:t> </a:t>
            </a:r>
            <a:r>
              <a:rPr sz="1400" b="1" spc="-10" dirty="0" smtClean="0">
                <a:solidFill>
                  <a:srgbClr val="FFFFFF"/>
                </a:solidFill>
                <a:latin typeface="Arial"/>
                <a:cs typeface="Arial"/>
              </a:rPr>
              <a:t>Can</a:t>
            </a:r>
            <a:r>
              <a:rPr sz="1400" b="1" spc="-5" dirty="0" smtClean="0">
                <a:solidFill>
                  <a:srgbClr val="FFFFFF"/>
                </a:solidFill>
                <a:latin typeface="Arial"/>
                <a:cs typeface="Arial"/>
              </a:rPr>
              <a:t> </a:t>
            </a:r>
            <a:r>
              <a:rPr sz="1400" b="1" spc="-10" dirty="0" smtClean="0">
                <a:solidFill>
                  <a:srgbClr val="FFFFFF"/>
                </a:solidFill>
                <a:latin typeface="Arial"/>
                <a:cs typeface="Arial"/>
              </a:rPr>
              <a:t>these</a:t>
            </a:r>
            <a:r>
              <a:rPr lang="en-US" sz="1400" dirty="0">
                <a:latin typeface="Arial"/>
                <a:cs typeface="Arial"/>
              </a:rPr>
              <a:t> </a:t>
            </a:r>
            <a:r>
              <a:rPr sz="1400" b="1" spc="-10" dirty="0" smtClean="0">
                <a:solidFill>
                  <a:srgbClr val="FFFFFF"/>
                </a:solidFill>
                <a:latin typeface="Arial"/>
                <a:cs typeface="Arial"/>
              </a:rPr>
              <a:t>pictures</a:t>
            </a:r>
            <a:r>
              <a:rPr sz="1400" b="1" spc="-5" dirty="0" smtClean="0">
                <a:solidFill>
                  <a:srgbClr val="FFFFFF"/>
                </a:solidFill>
                <a:latin typeface="Arial"/>
                <a:cs typeface="Arial"/>
              </a:rPr>
              <a:t> </a:t>
            </a:r>
            <a:r>
              <a:rPr sz="1400" b="1" spc="-10" dirty="0">
                <a:solidFill>
                  <a:srgbClr val="FFFFFF"/>
                </a:solidFill>
                <a:latin typeface="Arial"/>
                <a:cs typeface="Arial"/>
              </a:rPr>
              <a:t>be</a:t>
            </a:r>
            <a:r>
              <a:rPr sz="1400" b="1" spc="-5" dirty="0">
                <a:solidFill>
                  <a:srgbClr val="FFFFFF"/>
                </a:solidFill>
                <a:latin typeface="Arial"/>
                <a:cs typeface="Arial"/>
              </a:rPr>
              <a:t> </a:t>
            </a:r>
            <a:r>
              <a:rPr sz="1400" b="1" spc="-10" dirty="0">
                <a:solidFill>
                  <a:srgbClr val="FFFFFF"/>
                </a:solidFill>
                <a:latin typeface="Arial"/>
                <a:cs typeface="Arial"/>
              </a:rPr>
              <a:t>examples</a:t>
            </a:r>
            <a:r>
              <a:rPr sz="1400" b="1" spc="-5" dirty="0">
                <a:solidFill>
                  <a:srgbClr val="FFFFFF"/>
                </a:solidFill>
                <a:latin typeface="Arial"/>
                <a:cs typeface="Arial"/>
              </a:rPr>
              <a:t> </a:t>
            </a:r>
            <a:r>
              <a:rPr sz="1400" b="1" spc="-10" dirty="0">
                <a:solidFill>
                  <a:srgbClr val="FFFFFF"/>
                </a:solidFill>
                <a:latin typeface="Arial"/>
                <a:cs typeface="Arial"/>
              </a:rPr>
              <a:t>of</a:t>
            </a:r>
            <a:r>
              <a:rPr sz="1400" b="1" spc="-5" dirty="0">
                <a:solidFill>
                  <a:srgbClr val="FFFFFF"/>
                </a:solidFill>
                <a:latin typeface="Arial"/>
                <a:cs typeface="Arial"/>
              </a:rPr>
              <a:t> </a:t>
            </a:r>
            <a:r>
              <a:rPr sz="1400" b="1" spc="-10" dirty="0">
                <a:solidFill>
                  <a:srgbClr val="FFFFFF"/>
                </a:solidFill>
                <a:latin typeface="Arial"/>
                <a:cs typeface="Arial"/>
              </a:rPr>
              <a:t>any</a:t>
            </a:r>
            <a:r>
              <a:rPr sz="1400" b="1" spc="-5" dirty="0">
                <a:solidFill>
                  <a:srgbClr val="FFFFFF"/>
                </a:solidFill>
                <a:latin typeface="Arial"/>
                <a:cs typeface="Arial"/>
              </a:rPr>
              <a:t> </a:t>
            </a:r>
            <a:r>
              <a:rPr sz="1400" b="1" spc="-10" dirty="0">
                <a:solidFill>
                  <a:srgbClr val="FFFFFF"/>
                </a:solidFill>
                <a:latin typeface="Arial"/>
                <a:cs typeface="Arial"/>
              </a:rPr>
              <a:t>other</a:t>
            </a:r>
            <a:r>
              <a:rPr sz="1400" b="1" spc="-5" dirty="0">
                <a:solidFill>
                  <a:srgbClr val="FFFFFF"/>
                </a:solidFill>
                <a:latin typeface="Arial"/>
                <a:cs typeface="Arial"/>
              </a:rPr>
              <a:t> </a:t>
            </a:r>
            <a:r>
              <a:rPr sz="1400" b="1" spc="-10" dirty="0">
                <a:solidFill>
                  <a:srgbClr val="FFFFFF"/>
                </a:solidFill>
                <a:latin typeface="Arial"/>
                <a:cs typeface="Arial"/>
              </a:rPr>
              <a:t>forms</a:t>
            </a:r>
            <a:r>
              <a:rPr sz="1400" b="1" spc="-5" dirty="0">
                <a:solidFill>
                  <a:srgbClr val="FFFFFF"/>
                </a:solidFill>
                <a:latin typeface="Arial"/>
                <a:cs typeface="Arial"/>
              </a:rPr>
              <a:t> </a:t>
            </a:r>
            <a:r>
              <a:rPr sz="1400" b="1" spc="-10" dirty="0">
                <a:solidFill>
                  <a:srgbClr val="FFFFFF"/>
                </a:solidFill>
                <a:latin typeface="Arial"/>
                <a:cs typeface="Arial"/>
              </a:rPr>
              <a:t>of energy?</a:t>
            </a:r>
            <a:endParaRPr sz="1400" dirty="0">
              <a:latin typeface="Arial"/>
              <a:cs typeface="Arial"/>
            </a:endParaRPr>
          </a:p>
        </p:txBody>
      </p:sp>
    </p:spTree>
    <p:extLst>
      <p:ext uri="{BB962C8B-B14F-4D97-AF65-F5344CB8AC3E}">
        <p14:creationId xmlns:p14="http://schemas.microsoft.com/office/powerpoint/2010/main" val="34774556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685019" y="730779"/>
            <a:ext cx="7772400" cy="615553"/>
          </a:xfrm>
          <a:prstGeom prst="rect">
            <a:avLst/>
          </a:prstGeom>
        </p:spPr>
        <p:txBody>
          <a:bodyPr vert="horz" wrap="square" lIns="0" tIns="0" rIns="0" bIns="0" rtlCol="0">
            <a:spAutoFit/>
          </a:bodyPr>
          <a:lstStyle/>
          <a:p>
            <a:pPr marL="749300">
              <a:lnSpc>
                <a:spcPct val="100000"/>
              </a:lnSpc>
            </a:pPr>
            <a:r>
              <a:rPr b="1" dirty="0">
                <a:effectLst>
                  <a:outerShdw blurRad="38100" dist="38100" dir="2700000" algn="tl">
                    <a:srgbClr val="000000">
                      <a:alpha val="43137"/>
                    </a:srgbClr>
                  </a:outerShdw>
                </a:effectLst>
              </a:rPr>
              <a:t>Heat</a:t>
            </a:r>
            <a:r>
              <a:rPr b="1" spc="-5" dirty="0">
                <a:effectLst>
                  <a:outerShdw blurRad="38100" dist="38100" dir="2700000" algn="tl">
                    <a:srgbClr val="000000">
                      <a:alpha val="43137"/>
                    </a:srgbClr>
                  </a:outerShdw>
                </a:effectLst>
              </a:rPr>
              <a:t> </a:t>
            </a:r>
            <a:r>
              <a:rPr b="1" spc="-25" dirty="0">
                <a:effectLst>
                  <a:outerShdw blurRad="38100" dist="38100" dir="2700000" algn="tl">
                    <a:srgbClr val="000000">
                      <a:alpha val="43137"/>
                    </a:srgbClr>
                  </a:outerShdw>
                </a:effectLst>
              </a:rPr>
              <a:t>Energy</a:t>
            </a:r>
          </a:p>
        </p:txBody>
      </p:sp>
      <p:sp>
        <p:nvSpPr>
          <p:cNvPr id="4" name="Content Placeholder 3"/>
          <p:cNvSpPr>
            <a:spLocks noGrp="1"/>
          </p:cNvSpPr>
          <p:nvPr>
            <p:ph idx="1"/>
          </p:nvPr>
        </p:nvSpPr>
        <p:spPr>
          <a:xfrm>
            <a:off x="152401" y="4573438"/>
            <a:ext cx="5943600" cy="1644482"/>
          </a:xfrm>
        </p:spPr>
        <p:txBody>
          <a:bodyPr/>
          <a:lstStyle/>
          <a:p>
            <a:pPr marL="0" indent="0">
              <a:buNone/>
            </a:pPr>
            <a:r>
              <a:rPr lang="en-US" sz="2800" dirty="0">
                <a:effectLst>
                  <a:outerShdw blurRad="38100" dist="38100" dir="2700000" algn="tl">
                    <a:srgbClr val="000000">
                      <a:alpha val="43137"/>
                    </a:srgbClr>
                  </a:outerShdw>
                </a:effectLst>
              </a:rPr>
              <a:t>1. </a:t>
            </a:r>
            <a:r>
              <a:rPr lang="en-US" sz="3200" b="1" dirty="0">
                <a:solidFill>
                  <a:schemeClr val="accent4">
                    <a:lumMod val="40000"/>
                    <a:lumOff val="60000"/>
                  </a:schemeClr>
                </a:solidFill>
                <a:effectLst>
                  <a:outerShdw blurRad="38100" dist="38100" dir="2700000" algn="tl">
                    <a:srgbClr val="000000">
                      <a:alpha val="43137"/>
                    </a:srgbClr>
                  </a:outerShdw>
                </a:effectLst>
              </a:rPr>
              <a:t>Definition: </a:t>
            </a:r>
            <a:r>
              <a:rPr lang="en-US" dirty="0">
                <a:effectLst>
                  <a:outerShdw blurRad="38100" dist="38100" dir="2700000" algn="tl">
                    <a:srgbClr val="000000">
                      <a:alpha val="43137"/>
                    </a:srgbClr>
                  </a:outerShdw>
                </a:effectLst>
              </a:rPr>
              <a:t>Heat energy is the energy caused by moving particles.  Heat energy always flows from </a:t>
            </a:r>
            <a:r>
              <a:rPr lang="en-US" dirty="0" smtClean="0">
                <a:effectLst>
                  <a:outerShdw blurRad="38100" dist="38100" dir="2700000" algn="tl">
                    <a:srgbClr val="000000">
                      <a:alpha val="43137"/>
                    </a:srgbClr>
                  </a:outerShdw>
                </a:effectLst>
              </a:rPr>
              <a:t>warmer </a:t>
            </a:r>
            <a:r>
              <a:rPr lang="en-US" dirty="0">
                <a:effectLst>
                  <a:outerShdw blurRad="38100" dist="38100" dir="2700000" algn="tl">
                    <a:srgbClr val="000000">
                      <a:alpha val="43137"/>
                    </a:srgbClr>
                  </a:outerShdw>
                </a:effectLst>
              </a:rPr>
              <a:t>to cooler.  Things don’t get cool. Things just lose heat.</a:t>
            </a:r>
          </a:p>
          <a:p>
            <a:endParaRPr lang="en-US" dirty="0"/>
          </a:p>
        </p:txBody>
      </p:sp>
      <p:sp>
        <p:nvSpPr>
          <p:cNvPr id="16" name="object 16"/>
          <p:cNvSpPr txBox="1">
            <a:spLocks noGrp="1"/>
          </p:cNvSpPr>
          <p:nvPr>
            <p:ph type="ftr" sz="quarter" idx="11"/>
          </p:nvPr>
        </p:nvSpPr>
        <p:spPr>
          <a:prstGeom prst="rect">
            <a:avLst/>
          </a:prstGeom>
        </p:spPr>
        <p:txBody>
          <a:bodyPr vert="horz" wrap="square" lIns="0" tIns="0" rIns="0" bIns="0" rtlCol="0">
            <a:spAutoFit/>
          </a:bodyPr>
          <a:lstStyle/>
          <a:p>
            <a:pPr marL="12700">
              <a:lnSpc>
                <a:spcPct val="100000"/>
              </a:lnSpc>
            </a:pPr>
            <a:r>
              <a:rPr spc="-5" dirty="0"/>
              <a:t>All </a:t>
            </a:r>
            <a:r>
              <a:rPr spc="-10" dirty="0"/>
              <a:t>Images</a:t>
            </a:r>
            <a:r>
              <a:rPr spc="-5" dirty="0"/>
              <a:t> </a:t>
            </a:r>
            <a:r>
              <a:rPr dirty="0"/>
              <a:t>in</a:t>
            </a:r>
            <a:r>
              <a:rPr spc="-5" dirty="0"/>
              <a:t> Powerpoint obtained from: </a:t>
            </a:r>
            <a:r>
              <a:rPr spc="-10" dirty="0"/>
              <a:t>commons.wikimedia.org</a:t>
            </a:r>
          </a:p>
        </p:txBody>
      </p:sp>
      <p:sp>
        <p:nvSpPr>
          <p:cNvPr id="7" name="object 7"/>
          <p:cNvSpPr/>
          <p:nvPr/>
        </p:nvSpPr>
        <p:spPr>
          <a:xfrm>
            <a:off x="990600" y="1454878"/>
            <a:ext cx="3997150" cy="2913625"/>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6781800" y="2911690"/>
            <a:ext cx="1619612" cy="1835696"/>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6251862" y="4898506"/>
            <a:ext cx="2454350" cy="1524349"/>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6251862" y="1297349"/>
            <a:ext cx="2454350" cy="1524349"/>
          </a:xfrm>
          <a:prstGeom prst="rect">
            <a:avLst/>
          </a:prstGeom>
          <a:blipFill>
            <a:blip r:embed="rId6" cstate="print"/>
            <a:stretch>
              <a:fillRect/>
            </a:stretch>
          </a:blipFill>
        </p:spPr>
        <p:txBody>
          <a:bodyPr wrap="square" lIns="0" tIns="0" rIns="0" bIns="0" rtlCol="0"/>
          <a:lstStyle/>
          <a:p>
            <a:endParaRPr/>
          </a:p>
        </p:txBody>
      </p:sp>
      <p:sp>
        <p:nvSpPr>
          <p:cNvPr id="15" name="object 15"/>
          <p:cNvSpPr txBox="1"/>
          <p:nvPr/>
        </p:nvSpPr>
        <p:spPr>
          <a:xfrm>
            <a:off x="5538853" y="431690"/>
            <a:ext cx="3471924" cy="718145"/>
          </a:xfrm>
          <a:prstGeom prst="rect">
            <a:avLst/>
          </a:prstGeom>
        </p:spPr>
        <p:txBody>
          <a:bodyPr vert="horz" wrap="square" lIns="0" tIns="0" rIns="0" bIns="0" rtlCol="0">
            <a:spAutoFit/>
          </a:bodyPr>
          <a:lstStyle/>
          <a:p>
            <a:pPr marL="33655" marR="5080" indent="-21590">
              <a:lnSpc>
                <a:spcPts val="1380"/>
              </a:lnSpc>
            </a:pPr>
            <a:r>
              <a:rPr sz="1400" b="1" spc="-5" dirty="0">
                <a:solidFill>
                  <a:srgbClr val="FFFFFF"/>
                </a:solidFill>
                <a:latin typeface="Arial"/>
                <a:cs typeface="Arial"/>
              </a:rPr>
              <a:t>3. </a:t>
            </a:r>
            <a:r>
              <a:rPr sz="1400" b="1" spc="-10" dirty="0">
                <a:solidFill>
                  <a:srgbClr val="FFFFFF"/>
                </a:solidFill>
                <a:latin typeface="Arial"/>
                <a:cs typeface="Arial"/>
              </a:rPr>
              <a:t>Student</a:t>
            </a:r>
            <a:r>
              <a:rPr sz="1400" b="1" spc="-5" dirty="0">
                <a:solidFill>
                  <a:srgbClr val="FFFFFF"/>
                </a:solidFill>
                <a:latin typeface="Arial"/>
                <a:cs typeface="Arial"/>
              </a:rPr>
              <a:t> </a:t>
            </a:r>
            <a:r>
              <a:rPr sz="1400" b="1" spc="-10" dirty="0">
                <a:solidFill>
                  <a:srgbClr val="FFFFFF"/>
                </a:solidFill>
                <a:latin typeface="Arial"/>
                <a:cs typeface="Arial"/>
              </a:rPr>
              <a:t>Discussion:</a:t>
            </a:r>
            <a:r>
              <a:rPr sz="1400" b="1" spc="-5" dirty="0">
                <a:solidFill>
                  <a:srgbClr val="FFFFFF"/>
                </a:solidFill>
                <a:latin typeface="Arial"/>
                <a:cs typeface="Arial"/>
              </a:rPr>
              <a:t> </a:t>
            </a:r>
            <a:r>
              <a:rPr sz="1400" b="1" spc="-10" dirty="0">
                <a:solidFill>
                  <a:srgbClr val="FFFFFF"/>
                </a:solidFill>
                <a:latin typeface="Arial"/>
                <a:cs typeface="Arial"/>
              </a:rPr>
              <a:t>Why</a:t>
            </a:r>
            <a:r>
              <a:rPr sz="1400" b="1" spc="-5" dirty="0">
                <a:solidFill>
                  <a:srgbClr val="FFFFFF"/>
                </a:solidFill>
                <a:latin typeface="Arial"/>
                <a:cs typeface="Arial"/>
              </a:rPr>
              <a:t> </a:t>
            </a:r>
            <a:r>
              <a:rPr sz="1400" b="1" dirty="0">
                <a:solidFill>
                  <a:srgbClr val="FFFFFF"/>
                </a:solidFill>
                <a:latin typeface="Arial"/>
                <a:cs typeface="Arial"/>
              </a:rPr>
              <a:t>are</a:t>
            </a:r>
            <a:r>
              <a:rPr sz="1400" b="1" spc="-5" dirty="0">
                <a:solidFill>
                  <a:srgbClr val="FFFFFF"/>
                </a:solidFill>
                <a:latin typeface="Arial"/>
                <a:cs typeface="Arial"/>
              </a:rPr>
              <a:t> </a:t>
            </a:r>
            <a:r>
              <a:rPr sz="1400" b="1" spc="-10" dirty="0">
                <a:solidFill>
                  <a:srgbClr val="FFFFFF"/>
                </a:solidFill>
                <a:latin typeface="Arial"/>
                <a:cs typeface="Arial"/>
              </a:rPr>
              <a:t>these</a:t>
            </a:r>
            <a:r>
              <a:rPr sz="1400" b="1" spc="-5" dirty="0">
                <a:solidFill>
                  <a:srgbClr val="FFFFFF"/>
                </a:solidFill>
                <a:latin typeface="Arial"/>
                <a:cs typeface="Arial"/>
              </a:rPr>
              <a:t> </a:t>
            </a:r>
            <a:r>
              <a:rPr sz="1400" b="1" spc="-10" dirty="0">
                <a:solidFill>
                  <a:srgbClr val="FFFFFF"/>
                </a:solidFill>
                <a:latin typeface="Arial"/>
                <a:cs typeface="Arial"/>
              </a:rPr>
              <a:t>pictures examples</a:t>
            </a:r>
            <a:r>
              <a:rPr sz="1400" b="1" spc="-5" dirty="0">
                <a:solidFill>
                  <a:srgbClr val="FFFFFF"/>
                </a:solidFill>
                <a:latin typeface="Arial"/>
                <a:cs typeface="Arial"/>
              </a:rPr>
              <a:t> </a:t>
            </a:r>
            <a:r>
              <a:rPr sz="1400" b="1" spc="-10" dirty="0">
                <a:solidFill>
                  <a:srgbClr val="FFFFFF"/>
                </a:solidFill>
                <a:latin typeface="Arial"/>
                <a:cs typeface="Arial"/>
              </a:rPr>
              <a:t>of</a:t>
            </a:r>
            <a:r>
              <a:rPr sz="1400" b="1" spc="-5" dirty="0">
                <a:solidFill>
                  <a:srgbClr val="FFFFFF"/>
                </a:solidFill>
                <a:latin typeface="Arial"/>
                <a:cs typeface="Arial"/>
              </a:rPr>
              <a:t> </a:t>
            </a:r>
            <a:r>
              <a:rPr lang="en-US" sz="1400" b="1" dirty="0" smtClean="0">
                <a:solidFill>
                  <a:srgbClr val="FFFFFF"/>
                </a:solidFill>
                <a:latin typeface="Arial"/>
                <a:cs typeface="Arial"/>
              </a:rPr>
              <a:t>he</a:t>
            </a:r>
            <a:r>
              <a:rPr sz="1400" b="1" dirty="0" smtClean="0">
                <a:solidFill>
                  <a:srgbClr val="FFFFFF"/>
                </a:solidFill>
                <a:latin typeface="Arial"/>
                <a:cs typeface="Arial"/>
              </a:rPr>
              <a:t>at</a:t>
            </a:r>
            <a:r>
              <a:rPr sz="1400" b="1" spc="-5" dirty="0" smtClean="0">
                <a:solidFill>
                  <a:srgbClr val="FFFFFF"/>
                </a:solidFill>
                <a:latin typeface="Arial"/>
                <a:cs typeface="Arial"/>
              </a:rPr>
              <a:t> </a:t>
            </a:r>
            <a:r>
              <a:rPr lang="en-US" sz="1400" b="1" spc="-10" dirty="0">
                <a:solidFill>
                  <a:srgbClr val="FFFFFF"/>
                </a:solidFill>
                <a:latin typeface="Arial"/>
                <a:cs typeface="Arial"/>
              </a:rPr>
              <a:t>e</a:t>
            </a:r>
            <a:r>
              <a:rPr sz="1400" b="1" spc="-10" dirty="0" smtClean="0">
                <a:solidFill>
                  <a:srgbClr val="FFFFFF"/>
                </a:solidFill>
                <a:latin typeface="Arial"/>
                <a:cs typeface="Arial"/>
              </a:rPr>
              <a:t>nergy</a:t>
            </a:r>
            <a:r>
              <a:rPr sz="1400" b="1" spc="-10" dirty="0">
                <a:solidFill>
                  <a:srgbClr val="FFFFFF"/>
                </a:solidFill>
                <a:latin typeface="Arial"/>
                <a:cs typeface="Arial"/>
              </a:rPr>
              <a:t>?</a:t>
            </a:r>
            <a:r>
              <a:rPr sz="1400" b="1" spc="-5" dirty="0">
                <a:solidFill>
                  <a:srgbClr val="FFFFFF"/>
                </a:solidFill>
                <a:latin typeface="Arial"/>
                <a:cs typeface="Arial"/>
              </a:rPr>
              <a:t> </a:t>
            </a:r>
            <a:r>
              <a:rPr sz="1400" b="1" spc="-10" dirty="0">
                <a:solidFill>
                  <a:srgbClr val="FFFFFF"/>
                </a:solidFill>
                <a:latin typeface="Arial"/>
                <a:cs typeface="Arial"/>
              </a:rPr>
              <a:t>Can</a:t>
            </a:r>
            <a:r>
              <a:rPr sz="1400" b="1" spc="-5" dirty="0">
                <a:solidFill>
                  <a:srgbClr val="FFFFFF"/>
                </a:solidFill>
                <a:latin typeface="Arial"/>
                <a:cs typeface="Arial"/>
              </a:rPr>
              <a:t> </a:t>
            </a:r>
            <a:r>
              <a:rPr sz="1400" b="1" spc="-10" dirty="0">
                <a:solidFill>
                  <a:srgbClr val="FFFFFF"/>
                </a:solidFill>
                <a:latin typeface="Arial"/>
                <a:cs typeface="Arial"/>
              </a:rPr>
              <a:t>these</a:t>
            </a:r>
            <a:r>
              <a:rPr sz="1400" b="1" spc="-5" dirty="0">
                <a:solidFill>
                  <a:srgbClr val="FFFFFF"/>
                </a:solidFill>
                <a:latin typeface="Arial"/>
                <a:cs typeface="Arial"/>
              </a:rPr>
              <a:t> </a:t>
            </a:r>
            <a:r>
              <a:rPr sz="1400" b="1" spc="-10" dirty="0" smtClean="0">
                <a:solidFill>
                  <a:srgbClr val="FFFFFF"/>
                </a:solidFill>
                <a:latin typeface="Arial"/>
                <a:cs typeface="Arial"/>
              </a:rPr>
              <a:t>pictures</a:t>
            </a:r>
            <a:r>
              <a:rPr lang="en-US" sz="1400" dirty="0">
                <a:latin typeface="Arial"/>
                <a:cs typeface="Arial"/>
              </a:rPr>
              <a:t> </a:t>
            </a:r>
            <a:r>
              <a:rPr sz="1400" b="1" spc="-10" dirty="0" smtClean="0">
                <a:solidFill>
                  <a:srgbClr val="FFFFFF"/>
                </a:solidFill>
                <a:latin typeface="Arial"/>
                <a:cs typeface="Arial"/>
              </a:rPr>
              <a:t>be</a:t>
            </a:r>
            <a:r>
              <a:rPr sz="1400" b="1" spc="-5" dirty="0" smtClean="0">
                <a:solidFill>
                  <a:srgbClr val="FFFFFF"/>
                </a:solidFill>
                <a:latin typeface="Arial"/>
                <a:cs typeface="Arial"/>
              </a:rPr>
              <a:t> </a:t>
            </a:r>
            <a:r>
              <a:rPr sz="1400" b="1" spc="-10" dirty="0">
                <a:solidFill>
                  <a:srgbClr val="FFFFFF"/>
                </a:solidFill>
                <a:latin typeface="Arial"/>
                <a:cs typeface="Arial"/>
              </a:rPr>
              <a:t>examples</a:t>
            </a:r>
            <a:r>
              <a:rPr sz="1400" b="1" spc="-5" dirty="0">
                <a:solidFill>
                  <a:srgbClr val="FFFFFF"/>
                </a:solidFill>
                <a:latin typeface="Arial"/>
                <a:cs typeface="Arial"/>
              </a:rPr>
              <a:t> </a:t>
            </a:r>
            <a:r>
              <a:rPr sz="1400" b="1" spc="-10" dirty="0">
                <a:solidFill>
                  <a:srgbClr val="FFFFFF"/>
                </a:solidFill>
                <a:latin typeface="Arial"/>
                <a:cs typeface="Arial"/>
              </a:rPr>
              <a:t>of</a:t>
            </a:r>
            <a:r>
              <a:rPr sz="1400" b="1" spc="-5" dirty="0">
                <a:solidFill>
                  <a:srgbClr val="FFFFFF"/>
                </a:solidFill>
                <a:latin typeface="Arial"/>
                <a:cs typeface="Arial"/>
              </a:rPr>
              <a:t> </a:t>
            </a:r>
            <a:r>
              <a:rPr sz="1400" b="1" spc="-10" dirty="0">
                <a:solidFill>
                  <a:srgbClr val="FFFFFF"/>
                </a:solidFill>
                <a:latin typeface="Arial"/>
                <a:cs typeface="Arial"/>
              </a:rPr>
              <a:t>any</a:t>
            </a:r>
            <a:r>
              <a:rPr sz="1400" b="1" spc="-5" dirty="0">
                <a:solidFill>
                  <a:srgbClr val="FFFFFF"/>
                </a:solidFill>
                <a:latin typeface="Arial"/>
                <a:cs typeface="Arial"/>
              </a:rPr>
              <a:t> </a:t>
            </a:r>
            <a:r>
              <a:rPr sz="1400" b="1" spc="-10" dirty="0">
                <a:solidFill>
                  <a:srgbClr val="FFFFFF"/>
                </a:solidFill>
                <a:latin typeface="Arial"/>
                <a:cs typeface="Arial"/>
              </a:rPr>
              <a:t>other</a:t>
            </a:r>
            <a:r>
              <a:rPr sz="1400" b="1" spc="-5" dirty="0">
                <a:solidFill>
                  <a:srgbClr val="FFFFFF"/>
                </a:solidFill>
                <a:latin typeface="Arial"/>
                <a:cs typeface="Arial"/>
              </a:rPr>
              <a:t> </a:t>
            </a:r>
            <a:r>
              <a:rPr sz="1400" b="1" spc="-10" dirty="0">
                <a:solidFill>
                  <a:srgbClr val="FFFFFF"/>
                </a:solidFill>
                <a:latin typeface="Arial"/>
                <a:cs typeface="Arial"/>
              </a:rPr>
              <a:t>forms</a:t>
            </a:r>
            <a:r>
              <a:rPr sz="1400" b="1" spc="-5" dirty="0">
                <a:solidFill>
                  <a:srgbClr val="FFFFFF"/>
                </a:solidFill>
                <a:latin typeface="Arial"/>
                <a:cs typeface="Arial"/>
              </a:rPr>
              <a:t> </a:t>
            </a:r>
            <a:r>
              <a:rPr sz="1400" b="1" spc="-10" dirty="0">
                <a:solidFill>
                  <a:srgbClr val="FFFFFF"/>
                </a:solidFill>
                <a:latin typeface="Arial"/>
                <a:cs typeface="Arial"/>
              </a:rPr>
              <a:t>of</a:t>
            </a:r>
            <a:r>
              <a:rPr sz="1400" b="1" spc="-5" dirty="0">
                <a:solidFill>
                  <a:srgbClr val="FFFFFF"/>
                </a:solidFill>
                <a:latin typeface="Arial"/>
                <a:cs typeface="Arial"/>
              </a:rPr>
              <a:t> </a:t>
            </a:r>
            <a:r>
              <a:rPr sz="1400" b="1" spc="-10" dirty="0">
                <a:solidFill>
                  <a:srgbClr val="FFFFFF"/>
                </a:solidFill>
                <a:latin typeface="Arial"/>
                <a:cs typeface="Arial"/>
              </a:rPr>
              <a:t>energy?</a:t>
            </a:r>
            <a:endParaRPr sz="1400" dirty="0">
              <a:latin typeface="Arial"/>
              <a:cs typeface="Aria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685019" y="730779"/>
            <a:ext cx="7772400" cy="615553"/>
          </a:xfrm>
          <a:prstGeom prst="rect">
            <a:avLst/>
          </a:prstGeom>
        </p:spPr>
        <p:txBody>
          <a:bodyPr vert="horz" wrap="square" lIns="0" tIns="0" rIns="0" bIns="0" rtlCol="0">
            <a:spAutoFit/>
          </a:bodyPr>
          <a:lstStyle/>
          <a:p>
            <a:pPr marL="749300">
              <a:lnSpc>
                <a:spcPct val="100000"/>
              </a:lnSpc>
            </a:pPr>
            <a:r>
              <a:rPr b="1" dirty="0">
                <a:effectLst>
                  <a:outerShdw blurRad="38100" dist="38100" dir="2700000" algn="tl">
                    <a:srgbClr val="000000">
                      <a:alpha val="43137"/>
                    </a:srgbClr>
                  </a:outerShdw>
                </a:effectLst>
              </a:rPr>
              <a:t>Heat</a:t>
            </a:r>
            <a:r>
              <a:rPr b="1" spc="-5" dirty="0">
                <a:effectLst>
                  <a:outerShdw blurRad="38100" dist="38100" dir="2700000" algn="tl">
                    <a:srgbClr val="000000">
                      <a:alpha val="43137"/>
                    </a:srgbClr>
                  </a:outerShdw>
                </a:effectLst>
              </a:rPr>
              <a:t> </a:t>
            </a:r>
            <a:r>
              <a:rPr b="1" spc="-25" dirty="0">
                <a:effectLst>
                  <a:outerShdw blurRad="38100" dist="38100" dir="2700000" algn="tl">
                    <a:srgbClr val="000000">
                      <a:alpha val="43137"/>
                    </a:srgbClr>
                  </a:outerShdw>
                </a:effectLst>
              </a:rPr>
              <a:t>Energy</a:t>
            </a:r>
          </a:p>
        </p:txBody>
      </p:sp>
      <p:sp>
        <p:nvSpPr>
          <p:cNvPr id="4" name="Content Placeholder 3"/>
          <p:cNvSpPr>
            <a:spLocks noGrp="1"/>
          </p:cNvSpPr>
          <p:nvPr>
            <p:ph idx="1"/>
          </p:nvPr>
        </p:nvSpPr>
        <p:spPr>
          <a:xfrm>
            <a:off x="149123" y="4495016"/>
            <a:ext cx="6099462" cy="2103182"/>
          </a:xfrm>
        </p:spPr>
        <p:txBody>
          <a:bodyPr/>
          <a:lstStyle/>
          <a:p>
            <a:pPr marL="0" indent="0">
              <a:buNone/>
            </a:pPr>
            <a:r>
              <a:rPr lang="en-US" sz="2800" dirty="0">
                <a:effectLst>
                  <a:outerShdw blurRad="38100" dist="38100" dir="2700000" algn="tl">
                    <a:srgbClr val="000000">
                      <a:alpha val="43137"/>
                    </a:srgbClr>
                  </a:outerShdw>
                </a:effectLst>
              </a:rPr>
              <a:t>2. </a:t>
            </a:r>
            <a:r>
              <a:rPr lang="en-US" sz="2800" dirty="0">
                <a:solidFill>
                  <a:schemeClr val="accent6">
                    <a:lumMod val="60000"/>
                    <a:lumOff val="40000"/>
                  </a:schemeClr>
                </a:solidFill>
                <a:effectLst>
                  <a:outerShdw blurRad="38100" dist="38100" dir="2700000" algn="tl">
                    <a:srgbClr val="000000">
                      <a:alpha val="43137"/>
                    </a:srgbClr>
                  </a:outerShdw>
                </a:effectLst>
              </a:rPr>
              <a:t>Teacher Explanation</a:t>
            </a:r>
            <a:r>
              <a:rPr lang="en-US" sz="2800"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While a toaster uses electrical energy to power it, it transfers to heat energy. The heat energy warms the coils and this energy spreads from the hot coils to the cold bread you placed in the toaster.</a:t>
            </a:r>
          </a:p>
          <a:p>
            <a:endParaRPr lang="en-US" dirty="0"/>
          </a:p>
        </p:txBody>
      </p:sp>
      <p:sp>
        <p:nvSpPr>
          <p:cNvPr id="16" name="object 16"/>
          <p:cNvSpPr txBox="1">
            <a:spLocks noGrp="1"/>
          </p:cNvSpPr>
          <p:nvPr>
            <p:ph type="ftr" sz="quarter" idx="11"/>
          </p:nvPr>
        </p:nvSpPr>
        <p:spPr>
          <a:prstGeom prst="rect">
            <a:avLst/>
          </a:prstGeom>
        </p:spPr>
        <p:txBody>
          <a:bodyPr vert="horz" wrap="square" lIns="0" tIns="0" rIns="0" bIns="0" rtlCol="0">
            <a:spAutoFit/>
          </a:bodyPr>
          <a:lstStyle/>
          <a:p>
            <a:pPr marL="12700">
              <a:lnSpc>
                <a:spcPct val="100000"/>
              </a:lnSpc>
            </a:pPr>
            <a:r>
              <a:rPr spc="-5" dirty="0"/>
              <a:t>All </a:t>
            </a:r>
            <a:r>
              <a:rPr spc="-10" dirty="0"/>
              <a:t>Images</a:t>
            </a:r>
            <a:r>
              <a:rPr spc="-5" dirty="0"/>
              <a:t> </a:t>
            </a:r>
            <a:r>
              <a:rPr dirty="0"/>
              <a:t>in</a:t>
            </a:r>
            <a:r>
              <a:rPr spc="-5" dirty="0"/>
              <a:t> Powerpoint obtained from: </a:t>
            </a:r>
            <a:r>
              <a:rPr spc="-10" dirty="0"/>
              <a:t>commons.wikimedia.org</a:t>
            </a:r>
          </a:p>
        </p:txBody>
      </p:sp>
      <p:sp>
        <p:nvSpPr>
          <p:cNvPr id="7" name="object 7"/>
          <p:cNvSpPr/>
          <p:nvPr/>
        </p:nvSpPr>
        <p:spPr>
          <a:xfrm>
            <a:off x="990600" y="1474903"/>
            <a:ext cx="3997150" cy="2913625"/>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6758399" y="2827107"/>
            <a:ext cx="1699020" cy="1835696"/>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6251862" y="4845262"/>
            <a:ext cx="2454350" cy="1524349"/>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6251862" y="1178275"/>
            <a:ext cx="2454350" cy="1524349"/>
          </a:xfrm>
          <a:prstGeom prst="rect">
            <a:avLst/>
          </a:prstGeom>
          <a:blipFill>
            <a:blip r:embed="rId6" cstate="print"/>
            <a:stretch>
              <a:fillRect/>
            </a:stretch>
          </a:blipFill>
        </p:spPr>
        <p:txBody>
          <a:bodyPr wrap="square" lIns="0" tIns="0" rIns="0" bIns="0" rtlCol="0"/>
          <a:lstStyle/>
          <a:p>
            <a:endParaRPr/>
          </a:p>
        </p:txBody>
      </p:sp>
      <p:sp>
        <p:nvSpPr>
          <p:cNvPr id="15" name="object 15"/>
          <p:cNvSpPr txBox="1"/>
          <p:nvPr/>
        </p:nvSpPr>
        <p:spPr>
          <a:xfrm>
            <a:off x="5538853" y="431690"/>
            <a:ext cx="3471924" cy="718145"/>
          </a:xfrm>
          <a:prstGeom prst="rect">
            <a:avLst/>
          </a:prstGeom>
        </p:spPr>
        <p:txBody>
          <a:bodyPr vert="horz" wrap="square" lIns="0" tIns="0" rIns="0" bIns="0" rtlCol="0">
            <a:spAutoFit/>
          </a:bodyPr>
          <a:lstStyle/>
          <a:p>
            <a:pPr marL="33655" marR="5080" indent="-21590">
              <a:lnSpc>
                <a:spcPts val="1380"/>
              </a:lnSpc>
            </a:pPr>
            <a:r>
              <a:rPr sz="1400" b="1" spc="-5" dirty="0">
                <a:solidFill>
                  <a:srgbClr val="FFFFFF"/>
                </a:solidFill>
                <a:latin typeface="Arial"/>
                <a:cs typeface="Arial"/>
              </a:rPr>
              <a:t>3. </a:t>
            </a:r>
            <a:r>
              <a:rPr sz="1400" b="1" spc="-10" dirty="0">
                <a:solidFill>
                  <a:srgbClr val="FFFFFF"/>
                </a:solidFill>
                <a:latin typeface="Arial"/>
                <a:cs typeface="Arial"/>
              </a:rPr>
              <a:t>Student</a:t>
            </a:r>
            <a:r>
              <a:rPr sz="1400" b="1" spc="-5" dirty="0">
                <a:solidFill>
                  <a:srgbClr val="FFFFFF"/>
                </a:solidFill>
                <a:latin typeface="Arial"/>
                <a:cs typeface="Arial"/>
              </a:rPr>
              <a:t> </a:t>
            </a:r>
            <a:r>
              <a:rPr sz="1400" b="1" spc="-10" dirty="0">
                <a:solidFill>
                  <a:srgbClr val="FFFFFF"/>
                </a:solidFill>
                <a:latin typeface="Arial"/>
                <a:cs typeface="Arial"/>
              </a:rPr>
              <a:t>Discussion:</a:t>
            </a:r>
            <a:r>
              <a:rPr sz="1400" b="1" spc="-5" dirty="0">
                <a:solidFill>
                  <a:srgbClr val="FFFFFF"/>
                </a:solidFill>
                <a:latin typeface="Arial"/>
                <a:cs typeface="Arial"/>
              </a:rPr>
              <a:t> </a:t>
            </a:r>
            <a:r>
              <a:rPr sz="1400" b="1" spc="-10" dirty="0">
                <a:solidFill>
                  <a:srgbClr val="FFFFFF"/>
                </a:solidFill>
                <a:latin typeface="Arial"/>
                <a:cs typeface="Arial"/>
              </a:rPr>
              <a:t>Why</a:t>
            </a:r>
            <a:r>
              <a:rPr sz="1400" b="1" spc="-5" dirty="0">
                <a:solidFill>
                  <a:srgbClr val="FFFFFF"/>
                </a:solidFill>
                <a:latin typeface="Arial"/>
                <a:cs typeface="Arial"/>
              </a:rPr>
              <a:t> </a:t>
            </a:r>
            <a:r>
              <a:rPr sz="1400" b="1" dirty="0">
                <a:solidFill>
                  <a:srgbClr val="FFFFFF"/>
                </a:solidFill>
                <a:latin typeface="Arial"/>
                <a:cs typeface="Arial"/>
              </a:rPr>
              <a:t>are</a:t>
            </a:r>
            <a:r>
              <a:rPr sz="1400" b="1" spc="-5" dirty="0">
                <a:solidFill>
                  <a:srgbClr val="FFFFFF"/>
                </a:solidFill>
                <a:latin typeface="Arial"/>
                <a:cs typeface="Arial"/>
              </a:rPr>
              <a:t> </a:t>
            </a:r>
            <a:r>
              <a:rPr sz="1400" b="1" spc="-10" dirty="0">
                <a:solidFill>
                  <a:srgbClr val="FFFFFF"/>
                </a:solidFill>
                <a:latin typeface="Arial"/>
                <a:cs typeface="Arial"/>
              </a:rPr>
              <a:t>these</a:t>
            </a:r>
            <a:r>
              <a:rPr sz="1400" b="1" spc="-5" dirty="0">
                <a:solidFill>
                  <a:srgbClr val="FFFFFF"/>
                </a:solidFill>
                <a:latin typeface="Arial"/>
                <a:cs typeface="Arial"/>
              </a:rPr>
              <a:t> </a:t>
            </a:r>
            <a:r>
              <a:rPr sz="1400" b="1" spc="-10" dirty="0">
                <a:solidFill>
                  <a:srgbClr val="FFFFFF"/>
                </a:solidFill>
                <a:latin typeface="Arial"/>
                <a:cs typeface="Arial"/>
              </a:rPr>
              <a:t>pictures examples</a:t>
            </a:r>
            <a:r>
              <a:rPr sz="1400" b="1" spc="-5" dirty="0">
                <a:solidFill>
                  <a:srgbClr val="FFFFFF"/>
                </a:solidFill>
                <a:latin typeface="Arial"/>
                <a:cs typeface="Arial"/>
              </a:rPr>
              <a:t> </a:t>
            </a:r>
            <a:r>
              <a:rPr sz="1400" b="1" spc="-10" dirty="0">
                <a:solidFill>
                  <a:srgbClr val="FFFFFF"/>
                </a:solidFill>
                <a:latin typeface="Arial"/>
                <a:cs typeface="Arial"/>
              </a:rPr>
              <a:t>of</a:t>
            </a:r>
            <a:r>
              <a:rPr sz="1400" b="1" spc="-5" dirty="0">
                <a:solidFill>
                  <a:srgbClr val="FFFFFF"/>
                </a:solidFill>
                <a:latin typeface="Arial"/>
                <a:cs typeface="Arial"/>
              </a:rPr>
              <a:t> </a:t>
            </a:r>
            <a:r>
              <a:rPr lang="en-US" sz="1400" b="1" dirty="0" smtClean="0">
                <a:solidFill>
                  <a:srgbClr val="FFFFFF"/>
                </a:solidFill>
                <a:latin typeface="Arial"/>
                <a:cs typeface="Arial"/>
              </a:rPr>
              <a:t>he</a:t>
            </a:r>
            <a:r>
              <a:rPr sz="1400" b="1" dirty="0" smtClean="0">
                <a:solidFill>
                  <a:srgbClr val="FFFFFF"/>
                </a:solidFill>
                <a:latin typeface="Arial"/>
                <a:cs typeface="Arial"/>
              </a:rPr>
              <a:t>at</a:t>
            </a:r>
            <a:r>
              <a:rPr sz="1400" b="1" spc="-5" dirty="0" smtClean="0">
                <a:solidFill>
                  <a:srgbClr val="FFFFFF"/>
                </a:solidFill>
                <a:latin typeface="Arial"/>
                <a:cs typeface="Arial"/>
              </a:rPr>
              <a:t> </a:t>
            </a:r>
            <a:r>
              <a:rPr lang="en-US" sz="1400" b="1" spc="-10" dirty="0">
                <a:solidFill>
                  <a:srgbClr val="FFFFFF"/>
                </a:solidFill>
                <a:latin typeface="Arial"/>
                <a:cs typeface="Arial"/>
              </a:rPr>
              <a:t>e</a:t>
            </a:r>
            <a:r>
              <a:rPr sz="1400" b="1" spc="-10" dirty="0" smtClean="0">
                <a:solidFill>
                  <a:srgbClr val="FFFFFF"/>
                </a:solidFill>
                <a:latin typeface="Arial"/>
                <a:cs typeface="Arial"/>
              </a:rPr>
              <a:t>nergy</a:t>
            </a:r>
            <a:r>
              <a:rPr sz="1400" b="1" spc="-10" dirty="0">
                <a:solidFill>
                  <a:srgbClr val="FFFFFF"/>
                </a:solidFill>
                <a:latin typeface="Arial"/>
                <a:cs typeface="Arial"/>
              </a:rPr>
              <a:t>?</a:t>
            </a:r>
            <a:r>
              <a:rPr sz="1400" b="1" spc="-5" dirty="0">
                <a:solidFill>
                  <a:srgbClr val="FFFFFF"/>
                </a:solidFill>
                <a:latin typeface="Arial"/>
                <a:cs typeface="Arial"/>
              </a:rPr>
              <a:t> </a:t>
            </a:r>
            <a:r>
              <a:rPr sz="1400" b="1" spc="-10" dirty="0">
                <a:solidFill>
                  <a:srgbClr val="FFFFFF"/>
                </a:solidFill>
                <a:latin typeface="Arial"/>
                <a:cs typeface="Arial"/>
              </a:rPr>
              <a:t>Can</a:t>
            </a:r>
            <a:r>
              <a:rPr sz="1400" b="1" spc="-5" dirty="0">
                <a:solidFill>
                  <a:srgbClr val="FFFFFF"/>
                </a:solidFill>
                <a:latin typeface="Arial"/>
                <a:cs typeface="Arial"/>
              </a:rPr>
              <a:t> </a:t>
            </a:r>
            <a:r>
              <a:rPr sz="1400" b="1" spc="-10" dirty="0">
                <a:solidFill>
                  <a:srgbClr val="FFFFFF"/>
                </a:solidFill>
                <a:latin typeface="Arial"/>
                <a:cs typeface="Arial"/>
              </a:rPr>
              <a:t>these</a:t>
            </a:r>
            <a:r>
              <a:rPr sz="1400" b="1" spc="-5" dirty="0">
                <a:solidFill>
                  <a:srgbClr val="FFFFFF"/>
                </a:solidFill>
                <a:latin typeface="Arial"/>
                <a:cs typeface="Arial"/>
              </a:rPr>
              <a:t> </a:t>
            </a:r>
            <a:r>
              <a:rPr sz="1400" b="1" spc="-10" dirty="0" smtClean="0">
                <a:solidFill>
                  <a:srgbClr val="FFFFFF"/>
                </a:solidFill>
                <a:latin typeface="Arial"/>
                <a:cs typeface="Arial"/>
              </a:rPr>
              <a:t>pictures</a:t>
            </a:r>
            <a:r>
              <a:rPr lang="en-US" sz="1400" dirty="0">
                <a:latin typeface="Arial"/>
                <a:cs typeface="Arial"/>
              </a:rPr>
              <a:t> </a:t>
            </a:r>
            <a:r>
              <a:rPr sz="1400" b="1" spc="-10" dirty="0" smtClean="0">
                <a:solidFill>
                  <a:srgbClr val="FFFFFF"/>
                </a:solidFill>
                <a:latin typeface="Arial"/>
                <a:cs typeface="Arial"/>
              </a:rPr>
              <a:t>be</a:t>
            </a:r>
            <a:r>
              <a:rPr sz="1400" b="1" spc="-5" dirty="0" smtClean="0">
                <a:solidFill>
                  <a:srgbClr val="FFFFFF"/>
                </a:solidFill>
                <a:latin typeface="Arial"/>
                <a:cs typeface="Arial"/>
              </a:rPr>
              <a:t> </a:t>
            </a:r>
            <a:r>
              <a:rPr sz="1400" b="1" spc="-10" dirty="0">
                <a:solidFill>
                  <a:srgbClr val="FFFFFF"/>
                </a:solidFill>
                <a:latin typeface="Arial"/>
                <a:cs typeface="Arial"/>
              </a:rPr>
              <a:t>examples</a:t>
            </a:r>
            <a:r>
              <a:rPr sz="1400" b="1" spc="-5" dirty="0">
                <a:solidFill>
                  <a:srgbClr val="FFFFFF"/>
                </a:solidFill>
                <a:latin typeface="Arial"/>
                <a:cs typeface="Arial"/>
              </a:rPr>
              <a:t> </a:t>
            </a:r>
            <a:r>
              <a:rPr sz="1400" b="1" spc="-10" dirty="0">
                <a:solidFill>
                  <a:srgbClr val="FFFFFF"/>
                </a:solidFill>
                <a:latin typeface="Arial"/>
                <a:cs typeface="Arial"/>
              </a:rPr>
              <a:t>of</a:t>
            </a:r>
            <a:r>
              <a:rPr sz="1400" b="1" spc="-5" dirty="0">
                <a:solidFill>
                  <a:srgbClr val="FFFFFF"/>
                </a:solidFill>
                <a:latin typeface="Arial"/>
                <a:cs typeface="Arial"/>
              </a:rPr>
              <a:t> </a:t>
            </a:r>
            <a:r>
              <a:rPr sz="1400" b="1" spc="-10" dirty="0">
                <a:solidFill>
                  <a:srgbClr val="FFFFFF"/>
                </a:solidFill>
                <a:latin typeface="Arial"/>
                <a:cs typeface="Arial"/>
              </a:rPr>
              <a:t>any</a:t>
            </a:r>
            <a:r>
              <a:rPr sz="1400" b="1" spc="-5" dirty="0">
                <a:solidFill>
                  <a:srgbClr val="FFFFFF"/>
                </a:solidFill>
                <a:latin typeface="Arial"/>
                <a:cs typeface="Arial"/>
              </a:rPr>
              <a:t> </a:t>
            </a:r>
            <a:r>
              <a:rPr sz="1400" b="1" spc="-10" dirty="0">
                <a:solidFill>
                  <a:srgbClr val="FFFFFF"/>
                </a:solidFill>
                <a:latin typeface="Arial"/>
                <a:cs typeface="Arial"/>
              </a:rPr>
              <a:t>other</a:t>
            </a:r>
            <a:r>
              <a:rPr sz="1400" b="1" spc="-5" dirty="0">
                <a:solidFill>
                  <a:srgbClr val="FFFFFF"/>
                </a:solidFill>
                <a:latin typeface="Arial"/>
                <a:cs typeface="Arial"/>
              </a:rPr>
              <a:t> </a:t>
            </a:r>
            <a:r>
              <a:rPr sz="1400" b="1" spc="-10" dirty="0">
                <a:solidFill>
                  <a:srgbClr val="FFFFFF"/>
                </a:solidFill>
                <a:latin typeface="Arial"/>
                <a:cs typeface="Arial"/>
              </a:rPr>
              <a:t>forms</a:t>
            </a:r>
            <a:r>
              <a:rPr sz="1400" b="1" spc="-5" dirty="0">
                <a:solidFill>
                  <a:srgbClr val="FFFFFF"/>
                </a:solidFill>
                <a:latin typeface="Arial"/>
                <a:cs typeface="Arial"/>
              </a:rPr>
              <a:t> </a:t>
            </a:r>
            <a:r>
              <a:rPr sz="1400" b="1" spc="-10" dirty="0">
                <a:solidFill>
                  <a:srgbClr val="FFFFFF"/>
                </a:solidFill>
                <a:latin typeface="Arial"/>
                <a:cs typeface="Arial"/>
              </a:rPr>
              <a:t>of</a:t>
            </a:r>
            <a:r>
              <a:rPr sz="1400" b="1" spc="-5" dirty="0">
                <a:solidFill>
                  <a:srgbClr val="FFFFFF"/>
                </a:solidFill>
                <a:latin typeface="Arial"/>
                <a:cs typeface="Arial"/>
              </a:rPr>
              <a:t> </a:t>
            </a:r>
            <a:r>
              <a:rPr sz="1400" b="1" spc="-10" dirty="0">
                <a:solidFill>
                  <a:srgbClr val="FFFFFF"/>
                </a:solidFill>
                <a:latin typeface="Arial"/>
                <a:cs typeface="Arial"/>
              </a:rPr>
              <a:t>energy?</a:t>
            </a:r>
            <a:endParaRPr sz="1400" dirty="0">
              <a:latin typeface="Arial"/>
              <a:cs typeface="Arial"/>
            </a:endParaRPr>
          </a:p>
        </p:txBody>
      </p:sp>
    </p:spTree>
    <p:extLst>
      <p:ext uri="{BB962C8B-B14F-4D97-AF65-F5344CB8AC3E}">
        <p14:creationId xmlns:p14="http://schemas.microsoft.com/office/powerpoint/2010/main" val="32919468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685019" y="730779"/>
            <a:ext cx="7772400" cy="615553"/>
          </a:xfrm>
          <a:prstGeom prst="rect">
            <a:avLst/>
          </a:prstGeom>
        </p:spPr>
        <p:txBody>
          <a:bodyPr vert="horz" wrap="square" lIns="0" tIns="0" rIns="0" bIns="0" rtlCol="0">
            <a:spAutoFit/>
          </a:bodyPr>
          <a:lstStyle/>
          <a:p>
            <a:pPr marL="749300">
              <a:lnSpc>
                <a:spcPct val="100000"/>
              </a:lnSpc>
            </a:pPr>
            <a:r>
              <a:rPr b="1" dirty="0">
                <a:effectLst>
                  <a:outerShdw blurRad="38100" dist="38100" dir="2700000" algn="tl">
                    <a:srgbClr val="000000">
                      <a:alpha val="43137"/>
                    </a:srgbClr>
                  </a:outerShdw>
                </a:effectLst>
              </a:rPr>
              <a:t>Heat</a:t>
            </a:r>
            <a:r>
              <a:rPr b="1" spc="-5" dirty="0">
                <a:effectLst>
                  <a:outerShdw blurRad="38100" dist="38100" dir="2700000" algn="tl">
                    <a:srgbClr val="000000">
                      <a:alpha val="43137"/>
                    </a:srgbClr>
                  </a:outerShdw>
                </a:effectLst>
              </a:rPr>
              <a:t> </a:t>
            </a:r>
            <a:r>
              <a:rPr b="1" spc="-25" dirty="0">
                <a:effectLst>
                  <a:outerShdw blurRad="38100" dist="38100" dir="2700000" algn="tl">
                    <a:srgbClr val="000000">
                      <a:alpha val="43137"/>
                    </a:srgbClr>
                  </a:outerShdw>
                </a:effectLst>
              </a:rPr>
              <a:t>Energy</a:t>
            </a:r>
          </a:p>
        </p:txBody>
      </p:sp>
      <p:sp>
        <p:nvSpPr>
          <p:cNvPr id="4" name="Content Placeholder 3"/>
          <p:cNvSpPr>
            <a:spLocks noGrp="1"/>
          </p:cNvSpPr>
          <p:nvPr>
            <p:ph idx="1"/>
          </p:nvPr>
        </p:nvSpPr>
        <p:spPr>
          <a:xfrm>
            <a:off x="152401" y="4724400"/>
            <a:ext cx="6099462" cy="1698064"/>
          </a:xfrm>
        </p:spPr>
        <p:txBody>
          <a:bodyPr/>
          <a:lstStyle/>
          <a:p>
            <a:pPr marL="0" indent="0">
              <a:buNone/>
            </a:pPr>
            <a:r>
              <a:rPr lang="en-US" sz="2800" dirty="0">
                <a:effectLst>
                  <a:outerShdw blurRad="38100" dist="38100" dir="2700000" algn="tl">
                    <a:srgbClr val="000000">
                      <a:alpha val="43137"/>
                    </a:srgbClr>
                  </a:outerShdw>
                </a:effectLst>
              </a:rPr>
              <a:t>3. </a:t>
            </a:r>
            <a:r>
              <a:rPr lang="en-US" sz="2800" dirty="0">
                <a:solidFill>
                  <a:schemeClr val="accent6">
                    <a:lumMod val="75000"/>
                  </a:schemeClr>
                </a:solidFill>
                <a:effectLst>
                  <a:outerShdw blurRad="38100" dist="38100" dir="2700000" algn="tl">
                    <a:srgbClr val="000000">
                      <a:alpha val="43137"/>
                    </a:srgbClr>
                  </a:outerShdw>
                </a:effectLst>
              </a:rPr>
              <a:t>Student Discussion: </a:t>
            </a:r>
            <a:r>
              <a:rPr lang="en-US" dirty="0">
                <a:effectLst>
                  <a:outerShdw blurRad="38100" dist="38100" dir="2700000" algn="tl">
                    <a:srgbClr val="000000">
                      <a:alpha val="43137"/>
                    </a:srgbClr>
                  </a:outerShdw>
                </a:effectLst>
              </a:rPr>
              <a:t>Why are these pictures examples of heat energy? Can these pictures be examples of any other forms of energy?</a:t>
            </a:r>
          </a:p>
          <a:p>
            <a:endParaRPr lang="en-US" dirty="0"/>
          </a:p>
        </p:txBody>
      </p:sp>
      <p:sp>
        <p:nvSpPr>
          <p:cNvPr id="16" name="object 16"/>
          <p:cNvSpPr txBox="1">
            <a:spLocks noGrp="1"/>
          </p:cNvSpPr>
          <p:nvPr>
            <p:ph type="ftr" sz="quarter" idx="11"/>
          </p:nvPr>
        </p:nvSpPr>
        <p:spPr>
          <a:prstGeom prst="rect">
            <a:avLst/>
          </a:prstGeom>
        </p:spPr>
        <p:txBody>
          <a:bodyPr vert="horz" wrap="square" lIns="0" tIns="0" rIns="0" bIns="0" rtlCol="0">
            <a:spAutoFit/>
          </a:bodyPr>
          <a:lstStyle/>
          <a:p>
            <a:pPr marL="12700">
              <a:lnSpc>
                <a:spcPct val="100000"/>
              </a:lnSpc>
            </a:pPr>
            <a:r>
              <a:rPr spc="-5" dirty="0"/>
              <a:t>All </a:t>
            </a:r>
            <a:r>
              <a:rPr spc="-10" dirty="0"/>
              <a:t>Images</a:t>
            </a:r>
            <a:r>
              <a:rPr spc="-5" dirty="0"/>
              <a:t> </a:t>
            </a:r>
            <a:r>
              <a:rPr dirty="0"/>
              <a:t>in</a:t>
            </a:r>
            <a:r>
              <a:rPr spc="-5" dirty="0"/>
              <a:t> Powerpoint obtained from: </a:t>
            </a:r>
            <a:r>
              <a:rPr spc="-10" dirty="0"/>
              <a:t>commons.wikimedia.org</a:t>
            </a:r>
          </a:p>
        </p:txBody>
      </p:sp>
      <p:sp>
        <p:nvSpPr>
          <p:cNvPr id="7" name="object 7"/>
          <p:cNvSpPr/>
          <p:nvPr/>
        </p:nvSpPr>
        <p:spPr>
          <a:xfrm>
            <a:off x="812949" y="1461330"/>
            <a:ext cx="3997150" cy="2913625"/>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6685616" y="2912729"/>
            <a:ext cx="1772012" cy="1835696"/>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6232542" y="4870626"/>
            <a:ext cx="2454350" cy="1524349"/>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6232542" y="1266179"/>
            <a:ext cx="2454350" cy="1524349"/>
          </a:xfrm>
          <a:prstGeom prst="rect">
            <a:avLst/>
          </a:prstGeom>
          <a:blipFill>
            <a:blip r:embed="rId6" cstate="print"/>
            <a:stretch>
              <a:fillRect/>
            </a:stretch>
          </a:blipFill>
        </p:spPr>
        <p:txBody>
          <a:bodyPr wrap="square" lIns="0" tIns="0" rIns="0" bIns="0" rtlCol="0"/>
          <a:lstStyle/>
          <a:p>
            <a:endParaRPr/>
          </a:p>
        </p:txBody>
      </p:sp>
      <p:sp>
        <p:nvSpPr>
          <p:cNvPr id="15" name="object 15"/>
          <p:cNvSpPr txBox="1"/>
          <p:nvPr/>
        </p:nvSpPr>
        <p:spPr>
          <a:xfrm>
            <a:off x="5538853" y="431690"/>
            <a:ext cx="3471924" cy="718145"/>
          </a:xfrm>
          <a:prstGeom prst="rect">
            <a:avLst/>
          </a:prstGeom>
        </p:spPr>
        <p:txBody>
          <a:bodyPr vert="horz" wrap="square" lIns="0" tIns="0" rIns="0" bIns="0" rtlCol="0">
            <a:spAutoFit/>
          </a:bodyPr>
          <a:lstStyle/>
          <a:p>
            <a:pPr marL="33655" marR="5080" indent="-21590">
              <a:lnSpc>
                <a:spcPts val="1380"/>
              </a:lnSpc>
            </a:pPr>
            <a:r>
              <a:rPr sz="1400" b="1" spc="-5" dirty="0">
                <a:solidFill>
                  <a:srgbClr val="FFFFFF"/>
                </a:solidFill>
                <a:latin typeface="Arial"/>
                <a:cs typeface="Arial"/>
              </a:rPr>
              <a:t>3. </a:t>
            </a:r>
            <a:r>
              <a:rPr sz="1400" b="1" spc="-10" dirty="0">
                <a:solidFill>
                  <a:srgbClr val="FFFFFF"/>
                </a:solidFill>
                <a:latin typeface="Arial"/>
                <a:cs typeface="Arial"/>
              </a:rPr>
              <a:t>Student</a:t>
            </a:r>
            <a:r>
              <a:rPr sz="1400" b="1" spc="-5" dirty="0">
                <a:solidFill>
                  <a:srgbClr val="FFFFFF"/>
                </a:solidFill>
                <a:latin typeface="Arial"/>
                <a:cs typeface="Arial"/>
              </a:rPr>
              <a:t> </a:t>
            </a:r>
            <a:r>
              <a:rPr sz="1400" b="1" spc="-10" dirty="0">
                <a:solidFill>
                  <a:srgbClr val="FFFFFF"/>
                </a:solidFill>
                <a:latin typeface="Arial"/>
                <a:cs typeface="Arial"/>
              </a:rPr>
              <a:t>Discussion:</a:t>
            </a:r>
            <a:r>
              <a:rPr sz="1400" b="1" spc="-5" dirty="0">
                <a:solidFill>
                  <a:srgbClr val="FFFFFF"/>
                </a:solidFill>
                <a:latin typeface="Arial"/>
                <a:cs typeface="Arial"/>
              </a:rPr>
              <a:t> </a:t>
            </a:r>
            <a:r>
              <a:rPr sz="1400" b="1" spc="-10" dirty="0">
                <a:solidFill>
                  <a:srgbClr val="FFFFFF"/>
                </a:solidFill>
                <a:latin typeface="Arial"/>
                <a:cs typeface="Arial"/>
              </a:rPr>
              <a:t>Why</a:t>
            </a:r>
            <a:r>
              <a:rPr sz="1400" b="1" spc="-5" dirty="0">
                <a:solidFill>
                  <a:srgbClr val="FFFFFF"/>
                </a:solidFill>
                <a:latin typeface="Arial"/>
                <a:cs typeface="Arial"/>
              </a:rPr>
              <a:t> </a:t>
            </a:r>
            <a:r>
              <a:rPr sz="1400" b="1" dirty="0">
                <a:solidFill>
                  <a:srgbClr val="FFFFFF"/>
                </a:solidFill>
                <a:latin typeface="Arial"/>
                <a:cs typeface="Arial"/>
              </a:rPr>
              <a:t>are</a:t>
            </a:r>
            <a:r>
              <a:rPr sz="1400" b="1" spc="-5" dirty="0">
                <a:solidFill>
                  <a:srgbClr val="FFFFFF"/>
                </a:solidFill>
                <a:latin typeface="Arial"/>
                <a:cs typeface="Arial"/>
              </a:rPr>
              <a:t> </a:t>
            </a:r>
            <a:r>
              <a:rPr sz="1400" b="1" spc="-10" dirty="0">
                <a:solidFill>
                  <a:srgbClr val="FFFFFF"/>
                </a:solidFill>
                <a:latin typeface="Arial"/>
                <a:cs typeface="Arial"/>
              </a:rPr>
              <a:t>these</a:t>
            </a:r>
            <a:r>
              <a:rPr sz="1400" b="1" spc="-5" dirty="0">
                <a:solidFill>
                  <a:srgbClr val="FFFFFF"/>
                </a:solidFill>
                <a:latin typeface="Arial"/>
                <a:cs typeface="Arial"/>
              </a:rPr>
              <a:t> </a:t>
            </a:r>
            <a:r>
              <a:rPr sz="1400" b="1" spc="-10" dirty="0">
                <a:solidFill>
                  <a:srgbClr val="FFFFFF"/>
                </a:solidFill>
                <a:latin typeface="Arial"/>
                <a:cs typeface="Arial"/>
              </a:rPr>
              <a:t>pictures examples</a:t>
            </a:r>
            <a:r>
              <a:rPr sz="1400" b="1" spc="-5" dirty="0">
                <a:solidFill>
                  <a:srgbClr val="FFFFFF"/>
                </a:solidFill>
                <a:latin typeface="Arial"/>
                <a:cs typeface="Arial"/>
              </a:rPr>
              <a:t> </a:t>
            </a:r>
            <a:r>
              <a:rPr sz="1400" b="1" spc="-10" dirty="0">
                <a:solidFill>
                  <a:srgbClr val="FFFFFF"/>
                </a:solidFill>
                <a:latin typeface="Arial"/>
                <a:cs typeface="Arial"/>
              </a:rPr>
              <a:t>of</a:t>
            </a:r>
            <a:r>
              <a:rPr sz="1400" b="1" spc="-5" dirty="0">
                <a:solidFill>
                  <a:srgbClr val="FFFFFF"/>
                </a:solidFill>
                <a:latin typeface="Arial"/>
                <a:cs typeface="Arial"/>
              </a:rPr>
              <a:t> </a:t>
            </a:r>
            <a:r>
              <a:rPr lang="en-US" sz="1400" b="1" dirty="0" smtClean="0">
                <a:solidFill>
                  <a:srgbClr val="FFFFFF"/>
                </a:solidFill>
                <a:latin typeface="Arial"/>
                <a:cs typeface="Arial"/>
              </a:rPr>
              <a:t>he</a:t>
            </a:r>
            <a:r>
              <a:rPr sz="1400" b="1" dirty="0" smtClean="0">
                <a:solidFill>
                  <a:srgbClr val="FFFFFF"/>
                </a:solidFill>
                <a:latin typeface="Arial"/>
                <a:cs typeface="Arial"/>
              </a:rPr>
              <a:t>at</a:t>
            </a:r>
            <a:r>
              <a:rPr sz="1400" b="1" spc="-5" dirty="0" smtClean="0">
                <a:solidFill>
                  <a:srgbClr val="FFFFFF"/>
                </a:solidFill>
                <a:latin typeface="Arial"/>
                <a:cs typeface="Arial"/>
              </a:rPr>
              <a:t> </a:t>
            </a:r>
            <a:r>
              <a:rPr lang="en-US" sz="1400" b="1" spc="-10" dirty="0">
                <a:solidFill>
                  <a:srgbClr val="FFFFFF"/>
                </a:solidFill>
                <a:latin typeface="Arial"/>
                <a:cs typeface="Arial"/>
              </a:rPr>
              <a:t>e</a:t>
            </a:r>
            <a:r>
              <a:rPr sz="1400" b="1" spc="-10" dirty="0" smtClean="0">
                <a:solidFill>
                  <a:srgbClr val="FFFFFF"/>
                </a:solidFill>
                <a:latin typeface="Arial"/>
                <a:cs typeface="Arial"/>
              </a:rPr>
              <a:t>nergy</a:t>
            </a:r>
            <a:r>
              <a:rPr sz="1400" b="1" spc="-10" dirty="0">
                <a:solidFill>
                  <a:srgbClr val="FFFFFF"/>
                </a:solidFill>
                <a:latin typeface="Arial"/>
                <a:cs typeface="Arial"/>
              </a:rPr>
              <a:t>?</a:t>
            </a:r>
            <a:r>
              <a:rPr sz="1400" b="1" spc="-5" dirty="0">
                <a:solidFill>
                  <a:srgbClr val="FFFFFF"/>
                </a:solidFill>
                <a:latin typeface="Arial"/>
                <a:cs typeface="Arial"/>
              </a:rPr>
              <a:t> </a:t>
            </a:r>
            <a:r>
              <a:rPr sz="1400" b="1" spc="-10" dirty="0">
                <a:solidFill>
                  <a:srgbClr val="FFFFFF"/>
                </a:solidFill>
                <a:latin typeface="Arial"/>
                <a:cs typeface="Arial"/>
              </a:rPr>
              <a:t>Can</a:t>
            </a:r>
            <a:r>
              <a:rPr sz="1400" b="1" spc="-5" dirty="0">
                <a:solidFill>
                  <a:srgbClr val="FFFFFF"/>
                </a:solidFill>
                <a:latin typeface="Arial"/>
                <a:cs typeface="Arial"/>
              </a:rPr>
              <a:t> </a:t>
            </a:r>
            <a:r>
              <a:rPr sz="1400" b="1" spc="-10" dirty="0">
                <a:solidFill>
                  <a:srgbClr val="FFFFFF"/>
                </a:solidFill>
                <a:latin typeface="Arial"/>
                <a:cs typeface="Arial"/>
              </a:rPr>
              <a:t>these</a:t>
            </a:r>
            <a:r>
              <a:rPr sz="1400" b="1" spc="-5" dirty="0">
                <a:solidFill>
                  <a:srgbClr val="FFFFFF"/>
                </a:solidFill>
                <a:latin typeface="Arial"/>
                <a:cs typeface="Arial"/>
              </a:rPr>
              <a:t> </a:t>
            </a:r>
            <a:r>
              <a:rPr sz="1400" b="1" spc="-10" dirty="0" smtClean="0">
                <a:solidFill>
                  <a:srgbClr val="FFFFFF"/>
                </a:solidFill>
                <a:latin typeface="Arial"/>
                <a:cs typeface="Arial"/>
              </a:rPr>
              <a:t>pictures</a:t>
            </a:r>
            <a:r>
              <a:rPr lang="en-US" sz="1400" dirty="0">
                <a:latin typeface="Arial"/>
                <a:cs typeface="Arial"/>
              </a:rPr>
              <a:t> </a:t>
            </a:r>
            <a:r>
              <a:rPr sz="1400" b="1" spc="-10" dirty="0" smtClean="0">
                <a:solidFill>
                  <a:srgbClr val="FFFFFF"/>
                </a:solidFill>
                <a:latin typeface="Arial"/>
                <a:cs typeface="Arial"/>
              </a:rPr>
              <a:t>be</a:t>
            </a:r>
            <a:r>
              <a:rPr sz="1400" b="1" spc="-5" dirty="0" smtClean="0">
                <a:solidFill>
                  <a:srgbClr val="FFFFFF"/>
                </a:solidFill>
                <a:latin typeface="Arial"/>
                <a:cs typeface="Arial"/>
              </a:rPr>
              <a:t> </a:t>
            </a:r>
            <a:r>
              <a:rPr sz="1400" b="1" spc="-10" dirty="0">
                <a:solidFill>
                  <a:srgbClr val="FFFFFF"/>
                </a:solidFill>
                <a:latin typeface="Arial"/>
                <a:cs typeface="Arial"/>
              </a:rPr>
              <a:t>examples</a:t>
            </a:r>
            <a:r>
              <a:rPr sz="1400" b="1" spc="-5" dirty="0">
                <a:solidFill>
                  <a:srgbClr val="FFFFFF"/>
                </a:solidFill>
                <a:latin typeface="Arial"/>
                <a:cs typeface="Arial"/>
              </a:rPr>
              <a:t> </a:t>
            </a:r>
            <a:r>
              <a:rPr sz="1400" b="1" spc="-10" dirty="0">
                <a:solidFill>
                  <a:srgbClr val="FFFFFF"/>
                </a:solidFill>
                <a:latin typeface="Arial"/>
                <a:cs typeface="Arial"/>
              </a:rPr>
              <a:t>of</a:t>
            </a:r>
            <a:r>
              <a:rPr sz="1400" b="1" spc="-5" dirty="0">
                <a:solidFill>
                  <a:srgbClr val="FFFFFF"/>
                </a:solidFill>
                <a:latin typeface="Arial"/>
                <a:cs typeface="Arial"/>
              </a:rPr>
              <a:t> </a:t>
            </a:r>
            <a:r>
              <a:rPr sz="1400" b="1" spc="-10" dirty="0">
                <a:solidFill>
                  <a:srgbClr val="FFFFFF"/>
                </a:solidFill>
                <a:latin typeface="Arial"/>
                <a:cs typeface="Arial"/>
              </a:rPr>
              <a:t>any</a:t>
            </a:r>
            <a:r>
              <a:rPr sz="1400" b="1" spc="-5" dirty="0">
                <a:solidFill>
                  <a:srgbClr val="FFFFFF"/>
                </a:solidFill>
                <a:latin typeface="Arial"/>
                <a:cs typeface="Arial"/>
              </a:rPr>
              <a:t> </a:t>
            </a:r>
            <a:r>
              <a:rPr sz="1400" b="1" spc="-10" dirty="0">
                <a:solidFill>
                  <a:srgbClr val="FFFFFF"/>
                </a:solidFill>
                <a:latin typeface="Arial"/>
                <a:cs typeface="Arial"/>
              </a:rPr>
              <a:t>other</a:t>
            </a:r>
            <a:r>
              <a:rPr sz="1400" b="1" spc="-5" dirty="0">
                <a:solidFill>
                  <a:srgbClr val="FFFFFF"/>
                </a:solidFill>
                <a:latin typeface="Arial"/>
                <a:cs typeface="Arial"/>
              </a:rPr>
              <a:t> </a:t>
            </a:r>
            <a:r>
              <a:rPr sz="1400" b="1" spc="-10" dirty="0">
                <a:solidFill>
                  <a:srgbClr val="FFFFFF"/>
                </a:solidFill>
                <a:latin typeface="Arial"/>
                <a:cs typeface="Arial"/>
              </a:rPr>
              <a:t>forms</a:t>
            </a:r>
            <a:r>
              <a:rPr sz="1400" b="1" spc="-5" dirty="0">
                <a:solidFill>
                  <a:srgbClr val="FFFFFF"/>
                </a:solidFill>
                <a:latin typeface="Arial"/>
                <a:cs typeface="Arial"/>
              </a:rPr>
              <a:t> </a:t>
            </a:r>
            <a:r>
              <a:rPr sz="1400" b="1" spc="-10" dirty="0">
                <a:solidFill>
                  <a:srgbClr val="FFFFFF"/>
                </a:solidFill>
                <a:latin typeface="Arial"/>
                <a:cs typeface="Arial"/>
              </a:rPr>
              <a:t>of</a:t>
            </a:r>
            <a:r>
              <a:rPr sz="1400" b="1" spc="-5" dirty="0">
                <a:solidFill>
                  <a:srgbClr val="FFFFFF"/>
                </a:solidFill>
                <a:latin typeface="Arial"/>
                <a:cs typeface="Arial"/>
              </a:rPr>
              <a:t> </a:t>
            </a:r>
            <a:r>
              <a:rPr sz="1400" b="1" spc="-10" dirty="0">
                <a:solidFill>
                  <a:srgbClr val="FFFFFF"/>
                </a:solidFill>
                <a:latin typeface="Arial"/>
                <a:cs typeface="Arial"/>
              </a:rPr>
              <a:t>energy?</a:t>
            </a:r>
            <a:endParaRPr sz="1400" dirty="0">
              <a:latin typeface="Arial"/>
              <a:cs typeface="Arial"/>
            </a:endParaRPr>
          </a:p>
        </p:txBody>
      </p:sp>
    </p:spTree>
    <p:extLst>
      <p:ext uri="{BB962C8B-B14F-4D97-AF65-F5344CB8AC3E}">
        <p14:creationId xmlns:p14="http://schemas.microsoft.com/office/powerpoint/2010/main" val="17922872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685019" y="730779"/>
            <a:ext cx="7772400" cy="615553"/>
          </a:xfrm>
          <a:prstGeom prst="rect">
            <a:avLst/>
          </a:prstGeom>
        </p:spPr>
        <p:txBody>
          <a:bodyPr vert="horz" wrap="square" lIns="0" tIns="0" rIns="0" bIns="0" rtlCol="0">
            <a:spAutoFit/>
          </a:bodyPr>
          <a:lstStyle/>
          <a:p>
            <a:pPr marL="686435">
              <a:lnSpc>
                <a:spcPct val="100000"/>
              </a:lnSpc>
            </a:pPr>
            <a:r>
              <a:rPr b="1" spc="-20" dirty="0">
                <a:effectLst>
                  <a:outerShdw blurRad="38100" dist="38100" dir="2700000" algn="tl">
                    <a:srgbClr val="000000">
                      <a:alpha val="43137"/>
                    </a:srgbClr>
                  </a:outerShdw>
                </a:effectLst>
              </a:rPr>
              <a:t>Light</a:t>
            </a:r>
            <a:r>
              <a:rPr b="1" spc="-5" dirty="0">
                <a:effectLst>
                  <a:outerShdw blurRad="38100" dist="38100" dir="2700000" algn="tl">
                    <a:srgbClr val="000000">
                      <a:alpha val="43137"/>
                    </a:srgbClr>
                  </a:outerShdw>
                </a:effectLst>
              </a:rPr>
              <a:t> </a:t>
            </a:r>
            <a:r>
              <a:rPr b="1" spc="-25" dirty="0">
                <a:effectLst>
                  <a:outerShdw blurRad="38100" dist="38100" dir="2700000" algn="tl">
                    <a:srgbClr val="000000">
                      <a:alpha val="43137"/>
                    </a:srgbClr>
                  </a:outerShdw>
                </a:effectLst>
              </a:rPr>
              <a:t>Energy</a:t>
            </a:r>
          </a:p>
        </p:txBody>
      </p:sp>
      <p:sp>
        <p:nvSpPr>
          <p:cNvPr id="5" name="Content Placeholder 4"/>
          <p:cNvSpPr>
            <a:spLocks noGrp="1"/>
          </p:cNvSpPr>
          <p:nvPr>
            <p:ph idx="1"/>
          </p:nvPr>
        </p:nvSpPr>
        <p:spPr>
          <a:xfrm>
            <a:off x="228601" y="4572000"/>
            <a:ext cx="5638800" cy="2133600"/>
          </a:xfrm>
        </p:spPr>
        <p:txBody>
          <a:bodyPr>
            <a:normAutofit/>
          </a:bodyPr>
          <a:lstStyle/>
          <a:p>
            <a:pPr marL="0" indent="0">
              <a:buNone/>
            </a:pPr>
            <a:r>
              <a:rPr lang="en-US" sz="2800" dirty="0">
                <a:effectLst>
                  <a:outerShdw blurRad="38100" dist="38100" dir="2700000" algn="tl">
                    <a:srgbClr val="000000">
                      <a:alpha val="43137"/>
                    </a:srgbClr>
                  </a:outerShdw>
                </a:effectLst>
              </a:rPr>
              <a:t>1. </a:t>
            </a:r>
            <a:r>
              <a:rPr lang="en-US" sz="3200" dirty="0">
                <a:solidFill>
                  <a:schemeClr val="accent4">
                    <a:lumMod val="40000"/>
                    <a:lumOff val="60000"/>
                  </a:schemeClr>
                </a:solidFill>
                <a:effectLst>
                  <a:outerShdw blurRad="38100" dist="38100" dir="2700000" algn="tl">
                    <a:srgbClr val="000000">
                      <a:alpha val="43137"/>
                    </a:srgbClr>
                  </a:outerShdw>
                </a:effectLst>
              </a:rPr>
              <a:t>Definition: </a:t>
            </a:r>
            <a:r>
              <a:rPr lang="en-US" dirty="0">
                <a:effectLst>
                  <a:outerShdw blurRad="38100" dist="38100" dir="2700000" algn="tl">
                    <a:srgbClr val="000000">
                      <a:alpha val="43137"/>
                    </a:srgbClr>
                  </a:outerShdw>
                </a:effectLst>
              </a:rPr>
              <a:t>Light energy is radiant energy that contains light you can see. Light energy can travel through space, where sound can’t. The different kinds of light waves are part of the electromagnetic spectrum. Light can be absorbed, reflected or refracted. </a:t>
            </a:r>
          </a:p>
          <a:p>
            <a:endParaRPr lang="en-US" dirty="0"/>
          </a:p>
        </p:txBody>
      </p:sp>
      <p:sp>
        <p:nvSpPr>
          <p:cNvPr id="17" name="object 17"/>
          <p:cNvSpPr txBox="1">
            <a:spLocks noGrp="1"/>
          </p:cNvSpPr>
          <p:nvPr>
            <p:ph type="ftr" sz="quarter" idx="11"/>
          </p:nvPr>
        </p:nvSpPr>
        <p:spPr>
          <a:prstGeom prst="rect">
            <a:avLst/>
          </a:prstGeom>
        </p:spPr>
        <p:txBody>
          <a:bodyPr vert="horz" wrap="square" lIns="0" tIns="0" rIns="0" bIns="0" rtlCol="0">
            <a:spAutoFit/>
          </a:bodyPr>
          <a:lstStyle/>
          <a:p>
            <a:pPr marL="12700">
              <a:lnSpc>
                <a:spcPct val="100000"/>
              </a:lnSpc>
            </a:pPr>
            <a:r>
              <a:rPr spc="-5" dirty="0"/>
              <a:t>All </a:t>
            </a:r>
            <a:r>
              <a:rPr spc="-10" dirty="0"/>
              <a:t>Images</a:t>
            </a:r>
            <a:r>
              <a:rPr spc="-5" dirty="0"/>
              <a:t> </a:t>
            </a:r>
            <a:r>
              <a:rPr dirty="0"/>
              <a:t>in</a:t>
            </a:r>
            <a:r>
              <a:rPr spc="-5" dirty="0"/>
              <a:t> Powerpoint obtained from: </a:t>
            </a:r>
            <a:r>
              <a:rPr spc="-10" dirty="0"/>
              <a:t>commons.wikimedia.org</a:t>
            </a:r>
          </a:p>
        </p:txBody>
      </p:sp>
      <p:sp>
        <p:nvSpPr>
          <p:cNvPr id="8" name="object 8"/>
          <p:cNvSpPr txBox="1"/>
          <p:nvPr/>
        </p:nvSpPr>
        <p:spPr>
          <a:xfrm>
            <a:off x="5437884" y="408249"/>
            <a:ext cx="3376295" cy="899477"/>
          </a:xfrm>
          <a:prstGeom prst="rect">
            <a:avLst/>
          </a:prstGeom>
        </p:spPr>
        <p:txBody>
          <a:bodyPr vert="horz" wrap="square" lIns="0" tIns="0" rIns="0" bIns="0" rtlCol="0">
            <a:spAutoFit/>
          </a:bodyPr>
          <a:lstStyle/>
          <a:p>
            <a:pPr marL="12700" marR="5080">
              <a:lnSpc>
                <a:spcPts val="1380"/>
              </a:lnSpc>
            </a:pPr>
            <a:r>
              <a:rPr lang="en-US" sz="1600" b="1" spc="-10" dirty="0" smtClean="0">
                <a:solidFill>
                  <a:srgbClr val="FFFFFF"/>
                </a:solidFill>
                <a:latin typeface="Arial"/>
                <a:cs typeface="Arial"/>
              </a:rPr>
              <a:t>3. S</a:t>
            </a:r>
            <a:r>
              <a:rPr sz="1600" b="1" spc="-10" dirty="0" smtClean="0">
                <a:solidFill>
                  <a:srgbClr val="FFFFFF"/>
                </a:solidFill>
                <a:latin typeface="Arial"/>
                <a:cs typeface="Arial"/>
              </a:rPr>
              <a:t>tudent</a:t>
            </a:r>
            <a:r>
              <a:rPr sz="1600" b="1" spc="-5" dirty="0" smtClean="0">
                <a:solidFill>
                  <a:srgbClr val="FFFFFF"/>
                </a:solidFill>
                <a:latin typeface="Arial"/>
                <a:cs typeface="Arial"/>
              </a:rPr>
              <a:t> </a:t>
            </a:r>
            <a:r>
              <a:rPr sz="1600" b="1" spc="-10" dirty="0">
                <a:solidFill>
                  <a:srgbClr val="FFFFFF"/>
                </a:solidFill>
                <a:latin typeface="Arial"/>
                <a:cs typeface="Arial"/>
              </a:rPr>
              <a:t>Discussion:</a:t>
            </a:r>
            <a:r>
              <a:rPr sz="1600" b="1" spc="-5" dirty="0">
                <a:solidFill>
                  <a:srgbClr val="FFFFFF"/>
                </a:solidFill>
                <a:latin typeface="Arial"/>
                <a:cs typeface="Arial"/>
              </a:rPr>
              <a:t> </a:t>
            </a:r>
            <a:r>
              <a:rPr sz="1600" b="1" spc="-10" dirty="0">
                <a:solidFill>
                  <a:srgbClr val="FFFFFF"/>
                </a:solidFill>
                <a:latin typeface="Arial"/>
                <a:cs typeface="Arial"/>
              </a:rPr>
              <a:t>Why</a:t>
            </a:r>
            <a:r>
              <a:rPr sz="1600" b="1" spc="-5" dirty="0">
                <a:solidFill>
                  <a:srgbClr val="FFFFFF"/>
                </a:solidFill>
                <a:latin typeface="Arial"/>
                <a:cs typeface="Arial"/>
              </a:rPr>
              <a:t> </a:t>
            </a:r>
            <a:r>
              <a:rPr sz="1600" b="1" dirty="0">
                <a:solidFill>
                  <a:srgbClr val="FFFFFF"/>
                </a:solidFill>
                <a:latin typeface="Arial"/>
                <a:cs typeface="Arial"/>
              </a:rPr>
              <a:t>are</a:t>
            </a:r>
            <a:r>
              <a:rPr sz="1600" b="1" spc="-5" dirty="0">
                <a:solidFill>
                  <a:srgbClr val="FFFFFF"/>
                </a:solidFill>
                <a:latin typeface="Arial"/>
                <a:cs typeface="Arial"/>
              </a:rPr>
              <a:t> </a:t>
            </a:r>
            <a:r>
              <a:rPr sz="1600" b="1" spc="-10" dirty="0">
                <a:solidFill>
                  <a:srgbClr val="FFFFFF"/>
                </a:solidFill>
                <a:latin typeface="Arial"/>
                <a:cs typeface="Arial"/>
              </a:rPr>
              <a:t>these</a:t>
            </a:r>
            <a:r>
              <a:rPr sz="1600" b="1" spc="-5" dirty="0">
                <a:solidFill>
                  <a:srgbClr val="FFFFFF"/>
                </a:solidFill>
                <a:latin typeface="Arial"/>
                <a:cs typeface="Arial"/>
              </a:rPr>
              <a:t> </a:t>
            </a:r>
            <a:r>
              <a:rPr sz="1600" b="1" spc="-10" dirty="0">
                <a:solidFill>
                  <a:srgbClr val="FFFFFF"/>
                </a:solidFill>
                <a:latin typeface="Arial"/>
                <a:cs typeface="Arial"/>
              </a:rPr>
              <a:t>pictures examples</a:t>
            </a:r>
            <a:r>
              <a:rPr sz="1600" b="1" spc="-5" dirty="0">
                <a:solidFill>
                  <a:srgbClr val="FFFFFF"/>
                </a:solidFill>
                <a:latin typeface="Arial"/>
                <a:cs typeface="Arial"/>
              </a:rPr>
              <a:t> </a:t>
            </a:r>
            <a:r>
              <a:rPr sz="1600" b="1" spc="-10" dirty="0">
                <a:solidFill>
                  <a:srgbClr val="FFFFFF"/>
                </a:solidFill>
                <a:latin typeface="Arial"/>
                <a:cs typeface="Arial"/>
              </a:rPr>
              <a:t>of</a:t>
            </a:r>
            <a:r>
              <a:rPr sz="1600" b="1" spc="-5" dirty="0">
                <a:solidFill>
                  <a:srgbClr val="FFFFFF"/>
                </a:solidFill>
                <a:latin typeface="Arial"/>
                <a:cs typeface="Arial"/>
              </a:rPr>
              <a:t> </a:t>
            </a:r>
            <a:r>
              <a:rPr lang="en-US" sz="1600" b="1" spc="-10" dirty="0">
                <a:solidFill>
                  <a:srgbClr val="FFFFFF"/>
                </a:solidFill>
                <a:latin typeface="Arial"/>
                <a:cs typeface="Arial"/>
              </a:rPr>
              <a:t>l</a:t>
            </a:r>
            <a:r>
              <a:rPr sz="1600" b="1" spc="-10" dirty="0" smtClean="0">
                <a:solidFill>
                  <a:srgbClr val="FFFFFF"/>
                </a:solidFill>
                <a:latin typeface="Arial"/>
                <a:cs typeface="Arial"/>
              </a:rPr>
              <a:t>ight</a:t>
            </a:r>
            <a:r>
              <a:rPr sz="1600" b="1" spc="-5" dirty="0" smtClean="0">
                <a:solidFill>
                  <a:srgbClr val="FFFFFF"/>
                </a:solidFill>
                <a:latin typeface="Arial"/>
                <a:cs typeface="Arial"/>
              </a:rPr>
              <a:t> </a:t>
            </a:r>
            <a:r>
              <a:rPr lang="en-US" sz="1600" b="1" spc="-10" dirty="0">
                <a:solidFill>
                  <a:srgbClr val="FFFFFF"/>
                </a:solidFill>
                <a:latin typeface="Arial"/>
                <a:cs typeface="Arial"/>
              </a:rPr>
              <a:t>e</a:t>
            </a:r>
            <a:r>
              <a:rPr sz="1600" b="1" spc="-10" dirty="0" smtClean="0">
                <a:solidFill>
                  <a:srgbClr val="FFFFFF"/>
                </a:solidFill>
                <a:latin typeface="Arial"/>
                <a:cs typeface="Arial"/>
              </a:rPr>
              <a:t>nergy</a:t>
            </a:r>
            <a:r>
              <a:rPr sz="1600" b="1" spc="-10" dirty="0">
                <a:solidFill>
                  <a:srgbClr val="FFFFFF"/>
                </a:solidFill>
                <a:latin typeface="Arial"/>
                <a:cs typeface="Arial"/>
              </a:rPr>
              <a:t>?</a:t>
            </a:r>
            <a:r>
              <a:rPr sz="1600" b="1" spc="-5" dirty="0">
                <a:solidFill>
                  <a:srgbClr val="FFFFFF"/>
                </a:solidFill>
                <a:latin typeface="Arial"/>
                <a:cs typeface="Arial"/>
              </a:rPr>
              <a:t> </a:t>
            </a:r>
            <a:r>
              <a:rPr sz="1600" b="1" spc="-10" dirty="0">
                <a:solidFill>
                  <a:srgbClr val="FFFFFF"/>
                </a:solidFill>
                <a:latin typeface="Arial"/>
                <a:cs typeface="Arial"/>
              </a:rPr>
              <a:t>Can</a:t>
            </a:r>
            <a:r>
              <a:rPr sz="1600" b="1" spc="-5" dirty="0">
                <a:solidFill>
                  <a:srgbClr val="FFFFFF"/>
                </a:solidFill>
                <a:latin typeface="Arial"/>
                <a:cs typeface="Arial"/>
              </a:rPr>
              <a:t> </a:t>
            </a:r>
            <a:r>
              <a:rPr sz="1600" b="1" spc="-10" dirty="0">
                <a:solidFill>
                  <a:srgbClr val="FFFFFF"/>
                </a:solidFill>
                <a:latin typeface="Arial"/>
                <a:cs typeface="Arial"/>
              </a:rPr>
              <a:t>these</a:t>
            </a:r>
            <a:r>
              <a:rPr sz="1600" b="1" spc="-5" dirty="0">
                <a:solidFill>
                  <a:srgbClr val="FFFFFF"/>
                </a:solidFill>
                <a:latin typeface="Arial"/>
                <a:cs typeface="Arial"/>
              </a:rPr>
              <a:t> </a:t>
            </a:r>
            <a:r>
              <a:rPr sz="1600" b="1" spc="-10" dirty="0" smtClean="0">
                <a:solidFill>
                  <a:srgbClr val="FFFFFF"/>
                </a:solidFill>
                <a:latin typeface="Arial"/>
                <a:cs typeface="Arial"/>
              </a:rPr>
              <a:t>pictures</a:t>
            </a:r>
            <a:r>
              <a:rPr lang="en-US" sz="1600" dirty="0">
                <a:latin typeface="Arial"/>
                <a:cs typeface="Arial"/>
              </a:rPr>
              <a:t> </a:t>
            </a:r>
            <a:r>
              <a:rPr sz="1600" b="1" spc="-10" dirty="0" smtClean="0">
                <a:solidFill>
                  <a:srgbClr val="FFFFFF"/>
                </a:solidFill>
                <a:latin typeface="Arial"/>
                <a:cs typeface="Arial"/>
              </a:rPr>
              <a:t>be</a:t>
            </a:r>
            <a:r>
              <a:rPr sz="1600" b="1" spc="-5" dirty="0" smtClean="0">
                <a:solidFill>
                  <a:srgbClr val="FFFFFF"/>
                </a:solidFill>
                <a:latin typeface="Arial"/>
                <a:cs typeface="Arial"/>
              </a:rPr>
              <a:t> </a:t>
            </a:r>
            <a:r>
              <a:rPr sz="1600" b="1" spc="-10" dirty="0">
                <a:solidFill>
                  <a:srgbClr val="FFFFFF"/>
                </a:solidFill>
                <a:latin typeface="Arial"/>
                <a:cs typeface="Arial"/>
              </a:rPr>
              <a:t>examples</a:t>
            </a:r>
            <a:r>
              <a:rPr sz="1600" b="1" spc="-5" dirty="0">
                <a:solidFill>
                  <a:srgbClr val="FFFFFF"/>
                </a:solidFill>
                <a:latin typeface="Arial"/>
                <a:cs typeface="Arial"/>
              </a:rPr>
              <a:t> </a:t>
            </a:r>
            <a:r>
              <a:rPr sz="1600" b="1" spc="-10" dirty="0">
                <a:solidFill>
                  <a:srgbClr val="FFFFFF"/>
                </a:solidFill>
                <a:latin typeface="Arial"/>
                <a:cs typeface="Arial"/>
              </a:rPr>
              <a:t>of</a:t>
            </a:r>
            <a:r>
              <a:rPr sz="1600" b="1" spc="-5" dirty="0">
                <a:solidFill>
                  <a:srgbClr val="FFFFFF"/>
                </a:solidFill>
                <a:latin typeface="Arial"/>
                <a:cs typeface="Arial"/>
              </a:rPr>
              <a:t> </a:t>
            </a:r>
            <a:r>
              <a:rPr sz="1600" b="1" spc="-10" dirty="0">
                <a:solidFill>
                  <a:srgbClr val="FFFFFF"/>
                </a:solidFill>
                <a:latin typeface="Arial"/>
                <a:cs typeface="Arial"/>
              </a:rPr>
              <a:t>any</a:t>
            </a:r>
            <a:r>
              <a:rPr sz="1600" b="1" spc="-5" dirty="0">
                <a:solidFill>
                  <a:srgbClr val="FFFFFF"/>
                </a:solidFill>
                <a:latin typeface="Arial"/>
                <a:cs typeface="Arial"/>
              </a:rPr>
              <a:t> </a:t>
            </a:r>
            <a:r>
              <a:rPr sz="1600" b="1" spc="-10" dirty="0">
                <a:solidFill>
                  <a:srgbClr val="FFFFFF"/>
                </a:solidFill>
                <a:latin typeface="Arial"/>
                <a:cs typeface="Arial"/>
              </a:rPr>
              <a:t>other</a:t>
            </a:r>
            <a:r>
              <a:rPr sz="1600" b="1" spc="-5" dirty="0">
                <a:solidFill>
                  <a:srgbClr val="FFFFFF"/>
                </a:solidFill>
                <a:latin typeface="Arial"/>
                <a:cs typeface="Arial"/>
              </a:rPr>
              <a:t> </a:t>
            </a:r>
            <a:r>
              <a:rPr sz="1600" b="1" spc="-10" dirty="0">
                <a:solidFill>
                  <a:srgbClr val="FFFFFF"/>
                </a:solidFill>
                <a:latin typeface="Arial"/>
                <a:cs typeface="Arial"/>
              </a:rPr>
              <a:t>forms</a:t>
            </a:r>
            <a:r>
              <a:rPr sz="1600" b="1" spc="-5" dirty="0">
                <a:solidFill>
                  <a:srgbClr val="FFFFFF"/>
                </a:solidFill>
                <a:latin typeface="Arial"/>
                <a:cs typeface="Arial"/>
              </a:rPr>
              <a:t> </a:t>
            </a:r>
            <a:r>
              <a:rPr sz="1600" b="1" spc="-10" dirty="0">
                <a:solidFill>
                  <a:srgbClr val="FFFFFF"/>
                </a:solidFill>
                <a:latin typeface="Arial"/>
                <a:cs typeface="Arial"/>
              </a:rPr>
              <a:t>of</a:t>
            </a:r>
            <a:r>
              <a:rPr sz="1600" b="1" spc="-5" dirty="0">
                <a:solidFill>
                  <a:srgbClr val="FFFFFF"/>
                </a:solidFill>
                <a:latin typeface="Arial"/>
                <a:cs typeface="Arial"/>
              </a:rPr>
              <a:t> </a:t>
            </a:r>
            <a:r>
              <a:rPr sz="1600" b="1" spc="-10" dirty="0">
                <a:solidFill>
                  <a:srgbClr val="FFFFFF"/>
                </a:solidFill>
                <a:latin typeface="Arial"/>
                <a:cs typeface="Arial"/>
              </a:rPr>
              <a:t>energy?</a:t>
            </a:r>
            <a:endParaRPr sz="1600" dirty="0">
              <a:latin typeface="Arial"/>
              <a:cs typeface="Arial"/>
            </a:endParaRPr>
          </a:p>
        </p:txBody>
      </p:sp>
      <p:sp>
        <p:nvSpPr>
          <p:cNvPr id="10" name="object 10"/>
          <p:cNvSpPr/>
          <p:nvPr/>
        </p:nvSpPr>
        <p:spPr>
          <a:xfrm>
            <a:off x="1049426" y="1447800"/>
            <a:ext cx="3997150" cy="2913625"/>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6025500" y="1754199"/>
            <a:ext cx="2454910" cy="1524635"/>
          </a:xfrm>
          <a:custGeom>
            <a:avLst/>
            <a:gdLst/>
            <a:ahLst/>
            <a:cxnLst/>
            <a:rect l="l" t="t" r="r" b="b"/>
            <a:pathLst>
              <a:path w="2454909" h="1524635">
                <a:moveTo>
                  <a:pt x="0" y="0"/>
                </a:moveTo>
                <a:lnTo>
                  <a:pt x="2454349" y="0"/>
                </a:lnTo>
                <a:lnTo>
                  <a:pt x="2454349" y="1524349"/>
                </a:lnTo>
                <a:lnTo>
                  <a:pt x="0" y="1524349"/>
                </a:lnTo>
                <a:lnTo>
                  <a:pt x="0" y="0"/>
                </a:lnTo>
                <a:close/>
              </a:path>
            </a:pathLst>
          </a:custGeom>
          <a:solidFill>
            <a:srgbClr val="000000"/>
          </a:solidFill>
        </p:spPr>
        <p:txBody>
          <a:bodyPr wrap="square" lIns="0" tIns="0" rIns="0" bIns="0" rtlCol="0"/>
          <a:lstStyle/>
          <a:p>
            <a:endParaRPr/>
          </a:p>
        </p:txBody>
      </p:sp>
      <p:sp>
        <p:nvSpPr>
          <p:cNvPr id="12" name="object 12"/>
          <p:cNvSpPr/>
          <p:nvPr/>
        </p:nvSpPr>
        <p:spPr>
          <a:xfrm>
            <a:off x="6025500" y="1754200"/>
            <a:ext cx="2454350" cy="1524349"/>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6011900" y="3354349"/>
            <a:ext cx="2443480" cy="1524635"/>
          </a:xfrm>
          <a:custGeom>
            <a:avLst/>
            <a:gdLst/>
            <a:ahLst/>
            <a:cxnLst/>
            <a:rect l="l" t="t" r="r" b="b"/>
            <a:pathLst>
              <a:path w="2443479" h="1524635">
                <a:moveTo>
                  <a:pt x="0" y="0"/>
                </a:moveTo>
                <a:lnTo>
                  <a:pt x="2443249" y="0"/>
                </a:lnTo>
                <a:lnTo>
                  <a:pt x="2443249" y="1524349"/>
                </a:lnTo>
                <a:lnTo>
                  <a:pt x="0" y="1524349"/>
                </a:lnTo>
                <a:lnTo>
                  <a:pt x="0" y="0"/>
                </a:lnTo>
                <a:close/>
              </a:path>
            </a:pathLst>
          </a:custGeom>
          <a:solidFill>
            <a:srgbClr val="000000"/>
          </a:solidFill>
        </p:spPr>
        <p:txBody>
          <a:bodyPr wrap="square" lIns="0" tIns="0" rIns="0" bIns="0" rtlCol="0"/>
          <a:lstStyle/>
          <a:p>
            <a:endParaRPr/>
          </a:p>
        </p:txBody>
      </p:sp>
      <p:sp>
        <p:nvSpPr>
          <p:cNvPr id="14" name="object 14"/>
          <p:cNvSpPr/>
          <p:nvPr/>
        </p:nvSpPr>
        <p:spPr>
          <a:xfrm>
            <a:off x="6011900" y="3354350"/>
            <a:ext cx="2443250" cy="1524350"/>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6006350" y="4954499"/>
            <a:ext cx="2454910" cy="1591310"/>
          </a:xfrm>
          <a:custGeom>
            <a:avLst/>
            <a:gdLst/>
            <a:ahLst/>
            <a:cxnLst/>
            <a:rect l="l" t="t" r="r" b="b"/>
            <a:pathLst>
              <a:path w="2454909" h="1591309">
                <a:moveTo>
                  <a:pt x="0" y="0"/>
                </a:moveTo>
                <a:lnTo>
                  <a:pt x="2454349" y="0"/>
                </a:lnTo>
                <a:lnTo>
                  <a:pt x="2454349" y="1590974"/>
                </a:lnTo>
                <a:lnTo>
                  <a:pt x="0" y="1590974"/>
                </a:lnTo>
                <a:lnTo>
                  <a:pt x="0" y="0"/>
                </a:lnTo>
                <a:close/>
              </a:path>
            </a:pathLst>
          </a:custGeom>
          <a:solidFill>
            <a:srgbClr val="000000"/>
          </a:solidFill>
        </p:spPr>
        <p:txBody>
          <a:bodyPr wrap="square" lIns="0" tIns="0" rIns="0" bIns="0" rtlCol="0"/>
          <a:lstStyle/>
          <a:p>
            <a:endParaRPr/>
          </a:p>
        </p:txBody>
      </p:sp>
      <p:sp>
        <p:nvSpPr>
          <p:cNvPr id="16" name="object 16"/>
          <p:cNvSpPr/>
          <p:nvPr/>
        </p:nvSpPr>
        <p:spPr>
          <a:xfrm>
            <a:off x="6006350" y="4954499"/>
            <a:ext cx="2454349" cy="1590975"/>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685019" y="730779"/>
            <a:ext cx="7772400" cy="615553"/>
          </a:xfrm>
          <a:prstGeom prst="rect">
            <a:avLst/>
          </a:prstGeom>
        </p:spPr>
        <p:txBody>
          <a:bodyPr vert="horz" wrap="square" lIns="0" tIns="0" rIns="0" bIns="0" rtlCol="0">
            <a:spAutoFit/>
          </a:bodyPr>
          <a:lstStyle/>
          <a:p>
            <a:pPr marL="686435">
              <a:lnSpc>
                <a:spcPct val="100000"/>
              </a:lnSpc>
            </a:pPr>
            <a:r>
              <a:rPr b="1" spc="-20" dirty="0">
                <a:effectLst>
                  <a:outerShdw blurRad="38100" dist="38100" dir="2700000" algn="tl">
                    <a:srgbClr val="000000">
                      <a:alpha val="43137"/>
                    </a:srgbClr>
                  </a:outerShdw>
                </a:effectLst>
              </a:rPr>
              <a:t>Light</a:t>
            </a:r>
            <a:r>
              <a:rPr b="1" spc="-5" dirty="0">
                <a:effectLst>
                  <a:outerShdw blurRad="38100" dist="38100" dir="2700000" algn="tl">
                    <a:srgbClr val="000000">
                      <a:alpha val="43137"/>
                    </a:srgbClr>
                  </a:outerShdw>
                </a:effectLst>
              </a:rPr>
              <a:t> </a:t>
            </a:r>
            <a:r>
              <a:rPr b="1" spc="-25" dirty="0">
                <a:effectLst>
                  <a:outerShdw blurRad="38100" dist="38100" dir="2700000" algn="tl">
                    <a:srgbClr val="000000">
                      <a:alpha val="43137"/>
                    </a:srgbClr>
                  </a:outerShdw>
                </a:effectLst>
              </a:rPr>
              <a:t>Energy</a:t>
            </a:r>
          </a:p>
        </p:txBody>
      </p:sp>
      <p:sp>
        <p:nvSpPr>
          <p:cNvPr id="5" name="Content Placeholder 4"/>
          <p:cNvSpPr>
            <a:spLocks noGrp="1"/>
          </p:cNvSpPr>
          <p:nvPr>
            <p:ph idx="1"/>
          </p:nvPr>
        </p:nvSpPr>
        <p:spPr>
          <a:xfrm>
            <a:off x="152401" y="4343400"/>
            <a:ext cx="5791200" cy="2202074"/>
          </a:xfrm>
        </p:spPr>
        <p:txBody>
          <a:bodyPr/>
          <a:lstStyle/>
          <a:p>
            <a:pPr marL="0" indent="0">
              <a:buNone/>
            </a:pPr>
            <a:r>
              <a:rPr lang="en-US" sz="2800" dirty="0">
                <a:effectLst>
                  <a:outerShdw blurRad="38100" dist="38100" dir="2700000" algn="tl">
                    <a:srgbClr val="000000">
                      <a:alpha val="43137"/>
                    </a:srgbClr>
                  </a:outerShdw>
                </a:effectLst>
              </a:rPr>
              <a:t>2. </a:t>
            </a:r>
            <a:r>
              <a:rPr lang="en-US" sz="2800" dirty="0">
                <a:solidFill>
                  <a:schemeClr val="accent6">
                    <a:lumMod val="60000"/>
                    <a:lumOff val="40000"/>
                  </a:schemeClr>
                </a:solidFill>
                <a:effectLst>
                  <a:outerShdw blurRad="38100" dist="38100" dir="2700000" algn="tl">
                    <a:srgbClr val="000000">
                      <a:alpha val="43137"/>
                    </a:srgbClr>
                  </a:outerShdw>
                </a:effectLst>
              </a:rPr>
              <a:t>Teacher Explanation</a:t>
            </a:r>
            <a:r>
              <a:rPr lang="en-US" sz="2800"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The sun and stars are examples of light energy. They provide a natural source of light and this light energy travels all the way to the earth. </a:t>
            </a:r>
            <a:r>
              <a:rPr lang="en-US">
                <a:effectLst>
                  <a:outerShdw blurRad="38100" dist="38100" dir="2700000" algn="tl">
                    <a:srgbClr val="000000">
                      <a:alpha val="43137"/>
                    </a:srgbClr>
                  </a:outerShdw>
                </a:effectLst>
              </a:rPr>
              <a:t>The </a:t>
            </a:r>
            <a:r>
              <a:rPr lang="en-US" smtClean="0">
                <a:effectLst>
                  <a:outerShdw blurRad="38100" dist="38100" dir="2700000" algn="tl">
                    <a:srgbClr val="000000">
                      <a:alpha val="43137"/>
                    </a:srgbClr>
                  </a:outerShdw>
                </a:effectLst>
              </a:rPr>
              <a:t>sun’s </a:t>
            </a:r>
            <a:r>
              <a:rPr lang="en-US" dirty="0">
                <a:effectLst>
                  <a:outerShdw blurRad="38100" dist="38100" dir="2700000" algn="tl">
                    <a:srgbClr val="000000">
                      <a:alpha val="43137"/>
                    </a:srgbClr>
                  </a:outerShdw>
                </a:effectLst>
              </a:rPr>
              <a:t>light energy is so powerful it can even be converted to electrical energy through solar power!</a:t>
            </a:r>
          </a:p>
          <a:p>
            <a:endParaRPr lang="en-US" dirty="0"/>
          </a:p>
        </p:txBody>
      </p:sp>
      <p:sp>
        <p:nvSpPr>
          <p:cNvPr id="17" name="object 17"/>
          <p:cNvSpPr txBox="1">
            <a:spLocks noGrp="1"/>
          </p:cNvSpPr>
          <p:nvPr>
            <p:ph type="ftr" sz="quarter" idx="11"/>
          </p:nvPr>
        </p:nvSpPr>
        <p:spPr>
          <a:prstGeom prst="rect">
            <a:avLst/>
          </a:prstGeom>
        </p:spPr>
        <p:txBody>
          <a:bodyPr vert="horz" wrap="square" lIns="0" tIns="0" rIns="0" bIns="0" rtlCol="0">
            <a:spAutoFit/>
          </a:bodyPr>
          <a:lstStyle/>
          <a:p>
            <a:pPr marL="12700">
              <a:lnSpc>
                <a:spcPct val="100000"/>
              </a:lnSpc>
            </a:pPr>
            <a:r>
              <a:rPr spc="-5" dirty="0"/>
              <a:t>All </a:t>
            </a:r>
            <a:r>
              <a:rPr spc="-10" dirty="0"/>
              <a:t>Images</a:t>
            </a:r>
            <a:r>
              <a:rPr spc="-5" dirty="0"/>
              <a:t> </a:t>
            </a:r>
            <a:r>
              <a:rPr dirty="0"/>
              <a:t>in</a:t>
            </a:r>
            <a:r>
              <a:rPr spc="-5" dirty="0"/>
              <a:t> Powerpoint obtained from: </a:t>
            </a:r>
            <a:r>
              <a:rPr spc="-10" dirty="0"/>
              <a:t>commons.wikimedia.org</a:t>
            </a:r>
          </a:p>
        </p:txBody>
      </p:sp>
      <p:sp>
        <p:nvSpPr>
          <p:cNvPr id="8" name="object 8"/>
          <p:cNvSpPr txBox="1"/>
          <p:nvPr/>
        </p:nvSpPr>
        <p:spPr>
          <a:xfrm>
            <a:off x="5437884" y="408249"/>
            <a:ext cx="3376295" cy="899477"/>
          </a:xfrm>
          <a:prstGeom prst="rect">
            <a:avLst/>
          </a:prstGeom>
        </p:spPr>
        <p:txBody>
          <a:bodyPr vert="horz" wrap="square" lIns="0" tIns="0" rIns="0" bIns="0" rtlCol="0">
            <a:spAutoFit/>
          </a:bodyPr>
          <a:lstStyle/>
          <a:p>
            <a:pPr marL="12700" marR="5080">
              <a:lnSpc>
                <a:spcPts val="1380"/>
              </a:lnSpc>
            </a:pPr>
            <a:r>
              <a:rPr lang="en-US" sz="1600" b="1" spc="-10" dirty="0" smtClean="0">
                <a:solidFill>
                  <a:srgbClr val="FFFFFF"/>
                </a:solidFill>
                <a:latin typeface="Arial"/>
                <a:cs typeface="Arial"/>
              </a:rPr>
              <a:t>3. S</a:t>
            </a:r>
            <a:r>
              <a:rPr sz="1600" b="1" spc="-10" dirty="0" smtClean="0">
                <a:solidFill>
                  <a:srgbClr val="FFFFFF"/>
                </a:solidFill>
                <a:latin typeface="Arial"/>
                <a:cs typeface="Arial"/>
              </a:rPr>
              <a:t>tudent</a:t>
            </a:r>
            <a:r>
              <a:rPr sz="1600" b="1" spc="-5" dirty="0" smtClean="0">
                <a:solidFill>
                  <a:srgbClr val="FFFFFF"/>
                </a:solidFill>
                <a:latin typeface="Arial"/>
                <a:cs typeface="Arial"/>
              </a:rPr>
              <a:t> </a:t>
            </a:r>
            <a:r>
              <a:rPr sz="1600" b="1" spc="-10" dirty="0">
                <a:solidFill>
                  <a:srgbClr val="FFFFFF"/>
                </a:solidFill>
                <a:latin typeface="Arial"/>
                <a:cs typeface="Arial"/>
              </a:rPr>
              <a:t>Discussion:</a:t>
            </a:r>
            <a:r>
              <a:rPr sz="1600" b="1" spc="-5" dirty="0">
                <a:solidFill>
                  <a:srgbClr val="FFFFFF"/>
                </a:solidFill>
                <a:latin typeface="Arial"/>
                <a:cs typeface="Arial"/>
              </a:rPr>
              <a:t> </a:t>
            </a:r>
            <a:r>
              <a:rPr sz="1600" b="1" spc="-10" dirty="0">
                <a:solidFill>
                  <a:srgbClr val="FFFFFF"/>
                </a:solidFill>
                <a:latin typeface="Arial"/>
                <a:cs typeface="Arial"/>
              </a:rPr>
              <a:t>Why</a:t>
            </a:r>
            <a:r>
              <a:rPr sz="1600" b="1" spc="-5" dirty="0">
                <a:solidFill>
                  <a:srgbClr val="FFFFFF"/>
                </a:solidFill>
                <a:latin typeface="Arial"/>
                <a:cs typeface="Arial"/>
              </a:rPr>
              <a:t> </a:t>
            </a:r>
            <a:r>
              <a:rPr sz="1600" b="1" dirty="0">
                <a:solidFill>
                  <a:srgbClr val="FFFFFF"/>
                </a:solidFill>
                <a:latin typeface="Arial"/>
                <a:cs typeface="Arial"/>
              </a:rPr>
              <a:t>are</a:t>
            </a:r>
            <a:r>
              <a:rPr sz="1600" b="1" spc="-5" dirty="0">
                <a:solidFill>
                  <a:srgbClr val="FFFFFF"/>
                </a:solidFill>
                <a:latin typeface="Arial"/>
                <a:cs typeface="Arial"/>
              </a:rPr>
              <a:t> </a:t>
            </a:r>
            <a:r>
              <a:rPr sz="1600" b="1" spc="-10" dirty="0">
                <a:solidFill>
                  <a:srgbClr val="FFFFFF"/>
                </a:solidFill>
                <a:latin typeface="Arial"/>
                <a:cs typeface="Arial"/>
              </a:rPr>
              <a:t>these</a:t>
            </a:r>
            <a:r>
              <a:rPr sz="1600" b="1" spc="-5" dirty="0">
                <a:solidFill>
                  <a:srgbClr val="FFFFFF"/>
                </a:solidFill>
                <a:latin typeface="Arial"/>
                <a:cs typeface="Arial"/>
              </a:rPr>
              <a:t> </a:t>
            </a:r>
            <a:r>
              <a:rPr sz="1600" b="1" spc="-10" dirty="0">
                <a:solidFill>
                  <a:srgbClr val="FFFFFF"/>
                </a:solidFill>
                <a:latin typeface="Arial"/>
                <a:cs typeface="Arial"/>
              </a:rPr>
              <a:t>pictures examples</a:t>
            </a:r>
            <a:r>
              <a:rPr sz="1600" b="1" spc="-5" dirty="0">
                <a:solidFill>
                  <a:srgbClr val="FFFFFF"/>
                </a:solidFill>
                <a:latin typeface="Arial"/>
                <a:cs typeface="Arial"/>
              </a:rPr>
              <a:t> </a:t>
            </a:r>
            <a:r>
              <a:rPr sz="1600" b="1" spc="-10" dirty="0">
                <a:solidFill>
                  <a:srgbClr val="FFFFFF"/>
                </a:solidFill>
                <a:latin typeface="Arial"/>
                <a:cs typeface="Arial"/>
              </a:rPr>
              <a:t>of</a:t>
            </a:r>
            <a:r>
              <a:rPr sz="1600" b="1" spc="-5" dirty="0">
                <a:solidFill>
                  <a:srgbClr val="FFFFFF"/>
                </a:solidFill>
                <a:latin typeface="Arial"/>
                <a:cs typeface="Arial"/>
              </a:rPr>
              <a:t> </a:t>
            </a:r>
            <a:r>
              <a:rPr lang="en-US" sz="1600" b="1" spc="-10" dirty="0">
                <a:solidFill>
                  <a:srgbClr val="FFFFFF"/>
                </a:solidFill>
                <a:latin typeface="Arial"/>
                <a:cs typeface="Arial"/>
              </a:rPr>
              <a:t>l</a:t>
            </a:r>
            <a:r>
              <a:rPr sz="1600" b="1" spc="-10" dirty="0" smtClean="0">
                <a:solidFill>
                  <a:srgbClr val="FFFFFF"/>
                </a:solidFill>
                <a:latin typeface="Arial"/>
                <a:cs typeface="Arial"/>
              </a:rPr>
              <a:t>ight</a:t>
            </a:r>
            <a:r>
              <a:rPr sz="1600" b="1" spc="-5" dirty="0" smtClean="0">
                <a:solidFill>
                  <a:srgbClr val="FFFFFF"/>
                </a:solidFill>
                <a:latin typeface="Arial"/>
                <a:cs typeface="Arial"/>
              </a:rPr>
              <a:t> </a:t>
            </a:r>
            <a:r>
              <a:rPr lang="en-US" sz="1600" b="1" spc="-10" dirty="0">
                <a:solidFill>
                  <a:srgbClr val="FFFFFF"/>
                </a:solidFill>
                <a:latin typeface="Arial"/>
                <a:cs typeface="Arial"/>
              </a:rPr>
              <a:t>e</a:t>
            </a:r>
            <a:r>
              <a:rPr sz="1600" b="1" spc="-10" dirty="0" smtClean="0">
                <a:solidFill>
                  <a:srgbClr val="FFFFFF"/>
                </a:solidFill>
                <a:latin typeface="Arial"/>
                <a:cs typeface="Arial"/>
              </a:rPr>
              <a:t>nergy</a:t>
            </a:r>
            <a:r>
              <a:rPr sz="1600" b="1" spc="-10" dirty="0">
                <a:solidFill>
                  <a:srgbClr val="FFFFFF"/>
                </a:solidFill>
                <a:latin typeface="Arial"/>
                <a:cs typeface="Arial"/>
              </a:rPr>
              <a:t>?</a:t>
            </a:r>
            <a:r>
              <a:rPr sz="1600" b="1" spc="-5" dirty="0">
                <a:solidFill>
                  <a:srgbClr val="FFFFFF"/>
                </a:solidFill>
                <a:latin typeface="Arial"/>
                <a:cs typeface="Arial"/>
              </a:rPr>
              <a:t> </a:t>
            </a:r>
            <a:r>
              <a:rPr sz="1600" b="1" spc="-10" dirty="0">
                <a:solidFill>
                  <a:srgbClr val="FFFFFF"/>
                </a:solidFill>
                <a:latin typeface="Arial"/>
                <a:cs typeface="Arial"/>
              </a:rPr>
              <a:t>Can</a:t>
            </a:r>
            <a:r>
              <a:rPr sz="1600" b="1" spc="-5" dirty="0">
                <a:solidFill>
                  <a:srgbClr val="FFFFFF"/>
                </a:solidFill>
                <a:latin typeface="Arial"/>
                <a:cs typeface="Arial"/>
              </a:rPr>
              <a:t> </a:t>
            </a:r>
            <a:r>
              <a:rPr sz="1600" b="1" spc="-10" dirty="0">
                <a:solidFill>
                  <a:srgbClr val="FFFFFF"/>
                </a:solidFill>
                <a:latin typeface="Arial"/>
                <a:cs typeface="Arial"/>
              </a:rPr>
              <a:t>these</a:t>
            </a:r>
            <a:r>
              <a:rPr sz="1600" b="1" spc="-5" dirty="0">
                <a:solidFill>
                  <a:srgbClr val="FFFFFF"/>
                </a:solidFill>
                <a:latin typeface="Arial"/>
                <a:cs typeface="Arial"/>
              </a:rPr>
              <a:t> </a:t>
            </a:r>
            <a:r>
              <a:rPr sz="1600" b="1" spc="-10" dirty="0" smtClean="0">
                <a:solidFill>
                  <a:srgbClr val="FFFFFF"/>
                </a:solidFill>
                <a:latin typeface="Arial"/>
                <a:cs typeface="Arial"/>
              </a:rPr>
              <a:t>pictures</a:t>
            </a:r>
            <a:r>
              <a:rPr lang="en-US" sz="1600" dirty="0">
                <a:latin typeface="Arial"/>
                <a:cs typeface="Arial"/>
              </a:rPr>
              <a:t> </a:t>
            </a:r>
            <a:r>
              <a:rPr sz="1600" b="1" spc="-10" dirty="0" smtClean="0">
                <a:solidFill>
                  <a:srgbClr val="FFFFFF"/>
                </a:solidFill>
                <a:latin typeface="Arial"/>
                <a:cs typeface="Arial"/>
              </a:rPr>
              <a:t>be</a:t>
            </a:r>
            <a:r>
              <a:rPr sz="1600" b="1" spc="-5" dirty="0" smtClean="0">
                <a:solidFill>
                  <a:srgbClr val="FFFFFF"/>
                </a:solidFill>
                <a:latin typeface="Arial"/>
                <a:cs typeface="Arial"/>
              </a:rPr>
              <a:t> </a:t>
            </a:r>
            <a:r>
              <a:rPr sz="1600" b="1" spc="-10" dirty="0">
                <a:solidFill>
                  <a:srgbClr val="FFFFFF"/>
                </a:solidFill>
                <a:latin typeface="Arial"/>
                <a:cs typeface="Arial"/>
              </a:rPr>
              <a:t>examples</a:t>
            </a:r>
            <a:r>
              <a:rPr sz="1600" b="1" spc="-5" dirty="0">
                <a:solidFill>
                  <a:srgbClr val="FFFFFF"/>
                </a:solidFill>
                <a:latin typeface="Arial"/>
                <a:cs typeface="Arial"/>
              </a:rPr>
              <a:t> </a:t>
            </a:r>
            <a:r>
              <a:rPr sz="1600" b="1" spc="-10" dirty="0">
                <a:solidFill>
                  <a:srgbClr val="FFFFFF"/>
                </a:solidFill>
                <a:latin typeface="Arial"/>
                <a:cs typeface="Arial"/>
              </a:rPr>
              <a:t>of</a:t>
            </a:r>
            <a:r>
              <a:rPr sz="1600" b="1" spc="-5" dirty="0">
                <a:solidFill>
                  <a:srgbClr val="FFFFFF"/>
                </a:solidFill>
                <a:latin typeface="Arial"/>
                <a:cs typeface="Arial"/>
              </a:rPr>
              <a:t> </a:t>
            </a:r>
            <a:r>
              <a:rPr sz="1600" b="1" spc="-10" dirty="0">
                <a:solidFill>
                  <a:srgbClr val="FFFFFF"/>
                </a:solidFill>
                <a:latin typeface="Arial"/>
                <a:cs typeface="Arial"/>
              </a:rPr>
              <a:t>any</a:t>
            </a:r>
            <a:r>
              <a:rPr sz="1600" b="1" spc="-5" dirty="0">
                <a:solidFill>
                  <a:srgbClr val="FFFFFF"/>
                </a:solidFill>
                <a:latin typeface="Arial"/>
                <a:cs typeface="Arial"/>
              </a:rPr>
              <a:t> </a:t>
            </a:r>
            <a:r>
              <a:rPr sz="1600" b="1" spc="-10" dirty="0">
                <a:solidFill>
                  <a:srgbClr val="FFFFFF"/>
                </a:solidFill>
                <a:latin typeface="Arial"/>
                <a:cs typeface="Arial"/>
              </a:rPr>
              <a:t>other</a:t>
            </a:r>
            <a:r>
              <a:rPr sz="1600" b="1" spc="-5" dirty="0">
                <a:solidFill>
                  <a:srgbClr val="FFFFFF"/>
                </a:solidFill>
                <a:latin typeface="Arial"/>
                <a:cs typeface="Arial"/>
              </a:rPr>
              <a:t> </a:t>
            </a:r>
            <a:r>
              <a:rPr sz="1600" b="1" spc="-10" dirty="0">
                <a:solidFill>
                  <a:srgbClr val="FFFFFF"/>
                </a:solidFill>
                <a:latin typeface="Arial"/>
                <a:cs typeface="Arial"/>
              </a:rPr>
              <a:t>forms</a:t>
            </a:r>
            <a:r>
              <a:rPr sz="1600" b="1" spc="-5" dirty="0">
                <a:solidFill>
                  <a:srgbClr val="FFFFFF"/>
                </a:solidFill>
                <a:latin typeface="Arial"/>
                <a:cs typeface="Arial"/>
              </a:rPr>
              <a:t> </a:t>
            </a:r>
            <a:r>
              <a:rPr sz="1600" b="1" spc="-10" dirty="0">
                <a:solidFill>
                  <a:srgbClr val="FFFFFF"/>
                </a:solidFill>
                <a:latin typeface="Arial"/>
                <a:cs typeface="Arial"/>
              </a:rPr>
              <a:t>of</a:t>
            </a:r>
            <a:r>
              <a:rPr sz="1600" b="1" spc="-5" dirty="0">
                <a:solidFill>
                  <a:srgbClr val="FFFFFF"/>
                </a:solidFill>
                <a:latin typeface="Arial"/>
                <a:cs typeface="Arial"/>
              </a:rPr>
              <a:t> </a:t>
            </a:r>
            <a:r>
              <a:rPr sz="1600" b="1" spc="-10" dirty="0">
                <a:solidFill>
                  <a:srgbClr val="FFFFFF"/>
                </a:solidFill>
                <a:latin typeface="Arial"/>
                <a:cs typeface="Arial"/>
              </a:rPr>
              <a:t>energy?</a:t>
            </a:r>
            <a:endParaRPr sz="1600" dirty="0">
              <a:latin typeface="Arial"/>
              <a:cs typeface="Arial"/>
            </a:endParaRPr>
          </a:p>
        </p:txBody>
      </p:sp>
      <p:sp>
        <p:nvSpPr>
          <p:cNvPr id="10" name="object 10"/>
          <p:cNvSpPr/>
          <p:nvPr/>
        </p:nvSpPr>
        <p:spPr>
          <a:xfrm>
            <a:off x="1049426" y="1429775"/>
            <a:ext cx="3997150" cy="2913625"/>
          </a:xfrm>
          <a:prstGeom prst="rect">
            <a:avLst/>
          </a:prstGeom>
          <a:blipFill>
            <a:blip r:embed="rId3" cstate="print"/>
            <a:stretch>
              <a:fillRect/>
            </a:stretch>
          </a:blipFill>
        </p:spPr>
        <p:txBody>
          <a:bodyPr wrap="square" lIns="0" tIns="0" rIns="0" bIns="0" rtlCol="0"/>
          <a:lstStyle/>
          <a:p>
            <a:endParaRPr/>
          </a:p>
        </p:txBody>
      </p:sp>
      <p:sp>
        <p:nvSpPr>
          <p:cNvPr id="12" name="object 12"/>
          <p:cNvSpPr/>
          <p:nvPr/>
        </p:nvSpPr>
        <p:spPr>
          <a:xfrm>
            <a:off x="6014565" y="1388856"/>
            <a:ext cx="2454350" cy="1524349"/>
          </a:xfrm>
          <a:prstGeom prst="rect">
            <a:avLst/>
          </a:prstGeom>
          <a:blipFill>
            <a:blip r:embed="rId4" cstate="print"/>
            <a:stretch>
              <a:fillRect/>
            </a:stretch>
          </a:blipFill>
        </p:spPr>
        <p:txBody>
          <a:bodyPr wrap="square" lIns="0" tIns="0" rIns="0" bIns="0" rtlCol="0"/>
          <a:lstStyle/>
          <a:p>
            <a:endParaRPr/>
          </a:p>
        </p:txBody>
      </p:sp>
      <p:sp>
        <p:nvSpPr>
          <p:cNvPr id="14" name="object 14"/>
          <p:cNvSpPr/>
          <p:nvPr/>
        </p:nvSpPr>
        <p:spPr>
          <a:xfrm>
            <a:off x="5979696" y="3072055"/>
            <a:ext cx="2443250" cy="1524350"/>
          </a:xfrm>
          <a:prstGeom prst="rect">
            <a:avLst/>
          </a:prstGeom>
          <a:blipFill>
            <a:blip r:embed="rId5" cstate="print"/>
            <a:stretch>
              <a:fillRect/>
            </a:stretch>
          </a:blipFill>
        </p:spPr>
        <p:txBody>
          <a:bodyPr wrap="square" lIns="0" tIns="0" rIns="0" bIns="0" rtlCol="0"/>
          <a:lstStyle/>
          <a:p>
            <a:endParaRPr/>
          </a:p>
        </p:txBody>
      </p:sp>
      <p:sp>
        <p:nvSpPr>
          <p:cNvPr id="16" name="object 16"/>
          <p:cNvSpPr/>
          <p:nvPr/>
        </p:nvSpPr>
        <p:spPr>
          <a:xfrm>
            <a:off x="6014566" y="4755255"/>
            <a:ext cx="2454349" cy="1590975"/>
          </a:xfrm>
          <a:prstGeom prst="rect">
            <a:avLst/>
          </a:prstGeom>
          <a:blipFill>
            <a:blip r:embed="rId6"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8566246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1532408"/>
            <a:ext cx="9144000" cy="635"/>
          </a:xfrm>
          <a:custGeom>
            <a:avLst/>
            <a:gdLst/>
            <a:ahLst/>
            <a:cxnLst/>
            <a:rect l="l" t="t" r="r" b="b"/>
            <a:pathLst>
              <a:path w="9144000" h="634">
                <a:moveTo>
                  <a:pt x="0" y="0"/>
                </a:moveTo>
                <a:lnTo>
                  <a:pt x="9143999" y="0"/>
                </a:lnTo>
                <a:lnTo>
                  <a:pt x="9143999" y="590"/>
                </a:lnTo>
                <a:lnTo>
                  <a:pt x="0" y="590"/>
                </a:lnTo>
                <a:lnTo>
                  <a:pt x="0" y="0"/>
                </a:lnTo>
                <a:close/>
              </a:path>
            </a:pathLst>
          </a:custGeom>
          <a:solidFill>
            <a:srgbClr val="2388DB"/>
          </a:solidFill>
        </p:spPr>
        <p:txBody>
          <a:bodyPr wrap="square" lIns="0" tIns="0" rIns="0" bIns="0" rtlCol="0"/>
          <a:lstStyle/>
          <a:p>
            <a:endParaRPr/>
          </a:p>
        </p:txBody>
      </p:sp>
      <p:sp>
        <p:nvSpPr>
          <p:cNvPr id="7" name="Title 6"/>
          <p:cNvSpPr>
            <a:spLocks noGrp="1"/>
          </p:cNvSpPr>
          <p:nvPr>
            <p:ph type="title"/>
          </p:nvPr>
        </p:nvSpPr>
        <p:spPr>
          <a:xfrm>
            <a:off x="228600" y="96155"/>
            <a:ext cx="3429000" cy="894446"/>
          </a:xfrm>
        </p:spPr>
        <p:txBody>
          <a:bodyPr/>
          <a:lstStyle/>
          <a:p>
            <a:r>
              <a:rPr lang="en-US" dirty="0" smtClean="0">
                <a:effectLst>
                  <a:outerShdw blurRad="38100" dist="38100" dir="2700000" algn="tl">
                    <a:srgbClr val="000000">
                      <a:alpha val="43137"/>
                    </a:srgbClr>
                  </a:outerShdw>
                </a:effectLst>
              </a:rPr>
              <a:t>Directions</a:t>
            </a:r>
            <a:endParaRPr lang="en-US" dirty="0">
              <a:effectLst>
                <a:outerShdw blurRad="38100" dist="38100" dir="2700000" algn="tl">
                  <a:srgbClr val="000000">
                    <a:alpha val="43137"/>
                  </a:srgbClr>
                </a:outerShdw>
              </a:effectLst>
            </a:endParaRPr>
          </a:p>
        </p:txBody>
      </p:sp>
      <p:sp>
        <p:nvSpPr>
          <p:cNvPr id="8" name="Content Placeholder 7"/>
          <p:cNvSpPr>
            <a:spLocks noGrp="1"/>
          </p:cNvSpPr>
          <p:nvPr>
            <p:ph idx="1"/>
          </p:nvPr>
        </p:nvSpPr>
        <p:spPr>
          <a:xfrm>
            <a:off x="628650" y="1825625"/>
            <a:ext cx="7886700" cy="3355975"/>
          </a:xfrm>
        </p:spPr>
        <p:txBody>
          <a:bodyPr>
            <a:noAutofit/>
          </a:bodyPr>
          <a:lstStyle/>
          <a:p>
            <a:pPr marL="457200" indent="-457200">
              <a:buFont typeface="+mj-lt"/>
              <a:buAutoNum type="arabicPeriod"/>
            </a:pPr>
            <a:r>
              <a:rPr lang="en-US" sz="2800" dirty="0" smtClean="0">
                <a:effectLst>
                  <a:outerShdw blurRad="38100" dist="38100" dir="2700000" algn="tl">
                    <a:srgbClr val="000000">
                      <a:alpha val="43137"/>
                    </a:srgbClr>
                  </a:outerShdw>
                </a:effectLst>
              </a:rPr>
              <a:t>For </a:t>
            </a:r>
            <a:r>
              <a:rPr lang="en-US" sz="2800" dirty="0">
                <a:effectLst>
                  <a:outerShdw blurRad="38100" dist="38100" dir="2700000" algn="tl">
                    <a:srgbClr val="000000">
                      <a:alpha val="43137"/>
                    </a:srgbClr>
                  </a:outerShdw>
                </a:effectLst>
              </a:rPr>
              <a:t>the </a:t>
            </a:r>
            <a:r>
              <a:rPr lang="en-US" sz="2800" dirty="0" smtClean="0">
                <a:effectLst>
                  <a:outerShdw blurRad="38100" dist="38100" dir="2700000" algn="tl">
                    <a:srgbClr val="000000">
                      <a:alpha val="43137"/>
                    </a:srgbClr>
                  </a:outerShdw>
                </a:effectLst>
              </a:rPr>
              <a:t>Explain </a:t>
            </a:r>
            <a:r>
              <a:rPr lang="en-US" sz="2800" dirty="0">
                <a:effectLst>
                  <a:outerShdw blurRad="38100" dist="38100" dir="2700000" algn="tl">
                    <a:srgbClr val="000000">
                      <a:alpha val="43137"/>
                    </a:srgbClr>
                  </a:outerShdw>
                </a:effectLst>
              </a:rPr>
              <a:t>portion of the section, work through </a:t>
            </a:r>
            <a:r>
              <a:rPr lang="en-US" sz="2800" dirty="0" smtClean="0">
                <a:effectLst>
                  <a:outerShdw blurRad="38100" dist="38100" dir="2700000" algn="tl">
                    <a:srgbClr val="000000">
                      <a:alpha val="43137"/>
                    </a:srgbClr>
                  </a:outerShdw>
                </a:effectLst>
              </a:rPr>
              <a:t>each slide </a:t>
            </a:r>
          </a:p>
          <a:p>
            <a:pPr marL="457200" indent="-457200">
              <a:buFont typeface="+mj-lt"/>
              <a:buAutoNum type="arabicPeriod"/>
            </a:pPr>
            <a:r>
              <a:rPr lang="en-US" sz="2800" dirty="0" smtClean="0">
                <a:effectLst>
                  <a:outerShdw blurRad="38100" dist="38100" dir="2700000" algn="tl">
                    <a:srgbClr val="000000">
                      <a:alpha val="43137"/>
                    </a:srgbClr>
                  </a:outerShdw>
                </a:effectLst>
              </a:rPr>
              <a:t>For each form there are three slides:</a:t>
            </a:r>
            <a:endParaRPr lang="en-US" sz="2800" dirty="0">
              <a:effectLst>
                <a:outerShdw blurRad="38100" dist="38100" dir="2700000" algn="tl">
                  <a:srgbClr val="000000">
                    <a:alpha val="43137"/>
                  </a:srgbClr>
                </a:outerShdw>
              </a:effectLst>
            </a:endParaRPr>
          </a:p>
          <a:p>
            <a:pPr marL="800100" lvl="1" indent="-457200">
              <a:buFont typeface="+mj-lt"/>
              <a:buAutoNum type="arabicPeriod"/>
            </a:pPr>
            <a:r>
              <a:rPr lang="en-US" sz="2400" dirty="0" smtClean="0">
                <a:effectLst>
                  <a:outerShdw blurRad="38100" dist="38100" dir="2700000" algn="tl">
                    <a:srgbClr val="000000">
                      <a:alpha val="43137"/>
                    </a:srgbClr>
                  </a:outerShdw>
                </a:effectLst>
              </a:rPr>
              <a:t>Introduce </a:t>
            </a:r>
            <a:r>
              <a:rPr lang="en-US" sz="2400" dirty="0">
                <a:effectLst>
                  <a:outerShdw blurRad="38100" dist="38100" dir="2700000" algn="tl">
                    <a:srgbClr val="000000">
                      <a:alpha val="43137"/>
                    </a:srgbClr>
                  </a:outerShdw>
                </a:effectLst>
              </a:rPr>
              <a:t>the form of energy</a:t>
            </a:r>
          </a:p>
          <a:p>
            <a:pPr marL="800100" lvl="1" indent="-457200">
              <a:buFont typeface="+mj-lt"/>
              <a:buAutoNum type="arabicPeriod"/>
            </a:pPr>
            <a:r>
              <a:rPr lang="en-US" sz="2400" dirty="0" smtClean="0">
                <a:effectLst>
                  <a:outerShdw blurRad="38100" dist="38100" dir="2700000" algn="tl">
                    <a:srgbClr val="000000">
                      <a:alpha val="43137"/>
                    </a:srgbClr>
                  </a:outerShdw>
                </a:effectLst>
              </a:rPr>
              <a:t>Give examples </a:t>
            </a:r>
            <a:r>
              <a:rPr lang="en-US" sz="2400" dirty="0">
                <a:effectLst>
                  <a:outerShdw blurRad="38100" dist="38100" dir="2700000" algn="tl">
                    <a:srgbClr val="000000">
                      <a:alpha val="43137"/>
                    </a:srgbClr>
                  </a:outerShdw>
                </a:effectLst>
              </a:rPr>
              <a:t>of the form of energy</a:t>
            </a:r>
          </a:p>
          <a:p>
            <a:pPr marL="800100" lvl="1" indent="-457200">
              <a:buFont typeface="+mj-lt"/>
              <a:buAutoNum type="arabicPeriod"/>
            </a:pPr>
            <a:r>
              <a:rPr lang="en-US" sz="2400" dirty="0" smtClean="0">
                <a:effectLst>
                  <a:outerShdw blurRad="38100" dist="38100" dir="2700000" algn="tl">
                    <a:srgbClr val="000000">
                      <a:alpha val="43137"/>
                    </a:srgbClr>
                  </a:outerShdw>
                </a:effectLst>
              </a:rPr>
              <a:t>Lead </a:t>
            </a:r>
            <a:r>
              <a:rPr lang="en-US" sz="2400" dirty="0">
                <a:effectLst>
                  <a:outerShdw blurRad="38100" dist="38100" dir="2700000" algn="tl">
                    <a:srgbClr val="000000">
                      <a:alpha val="43137"/>
                    </a:srgbClr>
                  </a:outerShdw>
                </a:effectLst>
              </a:rPr>
              <a:t>a student discussion about other </a:t>
            </a:r>
            <a:r>
              <a:rPr lang="en-US" sz="2400" dirty="0" smtClean="0">
                <a:effectLst>
                  <a:outerShdw blurRad="38100" dist="38100" dir="2700000" algn="tl">
                    <a:srgbClr val="000000">
                      <a:alpha val="43137"/>
                    </a:srgbClr>
                  </a:outerShdw>
                </a:effectLst>
              </a:rPr>
              <a:t>examples of </a:t>
            </a:r>
            <a:r>
              <a:rPr lang="en-US" sz="2400" dirty="0">
                <a:effectLst>
                  <a:outerShdw blurRad="38100" dist="38100" dir="2700000" algn="tl">
                    <a:srgbClr val="000000">
                      <a:alpha val="43137"/>
                    </a:srgbClr>
                  </a:outerShdw>
                </a:effectLst>
              </a:rPr>
              <a:t>that form of energy.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685019" y="730779"/>
            <a:ext cx="7772400" cy="615553"/>
          </a:xfrm>
          <a:prstGeom prst="rect">
            <a:avLst/>
          </a:prstGeom>
        </p:spPr>
        <p:txBody>
          <a:bodyPr vert="horz" wrap="square" lIns="0" tIns="0" rIns="0" bIns="0" rtlCol="0">
            <a:spAutoFit/>
          </a:bodyPr>
          <a:lstStyle/>
          <a:p>
            <a:pPr marL="686435">
              <a:lnSpc>
                <a:spcPct val="100000"/>
              </a:lnSpc>
            </a:pPr>
            <a:r>
              <a:rPr b="1" spc="-20" dirty="0">
                <a:effectLst>
                  <a:outerShdw blurRad="38100" dist="38100" dir="2700000" algn="tl">
                    <a:srgbClr val="000000">
                      <a:alpha val="43137"/>
                    </a:srgbClr>
                  </a:outerShdw>
                </a:effectLst>
              </a:rPr>
              <a:t>Light</a:t>
            </a:r>
            <a:r>
              <a:rPr b="1" spc="-5" dirty="0">
                <a:effectLst>
                  <a:outerShdw blurRad="38100" dist="38100" dir="2700000" algn="tl">
                    <a:srgbClr val="000000">
                      <a:alpha val="43137"/>
                    </a:srgbClr>
                  </a:outerShdw>
                </a:effectLst>
              </a:rPr>
              <a:t> </a:t>
            </a:r>
            <a:r>
              <a:rPr b="1" spc="-25" dirty="0">
                <a:effectLst>
                  <a:outerShdw blurRad="38100" dist="38100" dir="2700000" algn="tl">
                    <a:srgbClr val="000000">
                      <a:alpha val="43137"/>
                    </a:srgbClr>
                  </a:outerShdw>
                </a:effectLst>
              </a:rPr>
              <a:t>Energy</a:t>
            </a:r>
          </a:p>
        </p:txBody>
      </p:sp>
      <p:sp>
        <p:nvSpPr>
          <p:cNvPr id="5" name="Content Placeholder 4"/>
          <p:cNvSpPr>
            <a:spLocks noGrp="1"/>
          </p:cNvSpPr>
          <p:nvPr>
            <p:ph idx="1"/>
          </p:nvPr>
        </p:nvSpPr>
        <p:spPr>
          <a:xfrm>
            <a:off x="152399" y="4572000"/>
            <a:ext cx="5847933" cy="1703304"/>
          </a:xfrm>
        </p:spPr>
        <p:txBody>
          <a:bodyPr/>
          <a:lstStyle/>
          <a:p>
            <a:pPr marL="0" indent="0">
              <a:buNone/>
            </a:pPr>
            <a:r>
              <a:rPr lang="en-US" sz="2800" dirty="0" smtClean="0">
                <a:effectLst>
                  <a:outerShdw blurRad="38100" dist="38100" dir="2700000" algn="tl">
                    <a:srgbClr val="000000">
                      <a:alpha val="43137"/>
                    </a:srgbClr>
                  </a:outerShdw>
                </a:effectLst>
              </a:rPr>
              <a:t>3</a:t>
            </a:r>
            <a:r>
              <a:rPr lang="en-US" sz="2800" dirty="0">
                <a:effectLst>
                  <a:outerShdw blurRad="38100" dist="38100" dir="2700000" algn="tl">
                    <a:srgbClr val="000000">
                      <a:alpha val="43137"/>
                    </a:srgbClr>
                  </a:outerShdw>
                </a:effectLst>
              </a:rPr>
              <a:t>. </a:t>
            </a:r>
            <a:r>
              <a:rPr lang="en-US" sz="2800" dirty="0">
                <a:solidFill>
                  <a:schemeClr val="accent6">
                    <a:lumMod val="75000"/>
                  </a:schemeClr>
                </a:solidFill>
                <a:effectLst>
                  <a:outerShdw blurRad="38100" dist="38100" dir="2700000" algn="tl">
                    <a:srgbClr val="000000">
                      <a:alpha val="43137"/>
                    </a:srgbClr>
                  </a:outerShdw>
                </a:effectLst>
              </a:rPr>
              <a:t>Student Discussion: </a:t>
            </a:r>
            <a:r>
              <a:rPr lang="en-US" dirty="0">
                <a:effectLst>
                  <a:outerShdw blurRad="38100" dist="38100" dir="2700000" algn="tl">
                    <a:srgbClr val="000000">
                      <a:alpha val="43137"/>
                    </a:srgbClr>
                  </a:outerShdw>
                </a:effectLst>
              </a:rPr>
              <a:t>Why are these pictures examples of light energy? Can these pictures be examples of any other forms of energy?</a:t>
            </a:r>
          </a:p>
          <a:p>
            <a:endParaRPr lang="en-US" dirty="0"/>
          </a:p>
        </p:txBody>
      </p:sp>
      <p:sp>
        <p:nvSpPr>
          <p:cNvPr id="17" name="object 17"/>
          <p:cNvSpPr txBox="1">
            <a:spLocks noGrp="1"/>
          </p:cNvSpPr>
          <p:nvPr>
            <p:ph type="ftr" sz="quarter" idx="11"/>
          </p:nvPr>
        </p:nvSpPr>
        <p:spPr>
          <a:prstGeom prst="rect">
            <a:avLst/>
          </a:prstGeom>
        </p:spPr>
        <p:txBody>
          <a:bodyPr vert="horz" wrap="square" lIns="0" tIns="0" rIns="0" bIns="0" rtlCol="0">
            <a:spAutoFit/>
          </a:bodyPr>
          <a:lstStyle/>
          <a:p>
            <a:pPr marL="12700">
              <a:lnSpc>
                <a:spcPct val="100000"/>
              </a:lnSpc>
            </a:pPr>
            <a:r>
              <a:rPr spc="-5" dirty="0"/>
              <a:t>All </a:t>
            </a:r>
            <a:r>
              <a:rPr spc="-10" dirty="0"/>
              <a:t>Images</a:t>
            </a:r>
            <a:r>
              <a:rPr spc="-5" dirty="0"/>
              <a:t> </a:t>
            </a:r>
            <a:r>
              <a:rPr dirty="0"/>
              <a:t>in</a:t>
            </a:r>
            <a:r>
              <a:rPr spc="-5" dirty="0"/>
              <a:t> Powerpoint obtained from: </a:t>
            </a:r>
            <a:r>
              <a:rPr spc="-10" dirty="0"/>
              <a:t>commons.wikimedia.org</a:t>
            </a:r>
          </a:p>
        </p:txBody>
      </p:sp>
      <p:sp>
        <p:nvSpPr>
          <p:cNvPr id="8" name="object 8"/>
          <p:cNvSpPr txBox="1"/>
          <p:nvPr/>
        </p:nvSpPr>
        <p:spPr>
          <a:xfrm>
            <a:off x="5437884" y="408249"/>
            <a:ext cx="3376295" cy="899477"/>
          </a:xfrm>
          <a:prstGeom prst="rect">
            <a:avLst/>
          </a:prstGeom>
        </p:spPr>
        <p:txBody>
          <a:bodyPr vert="horz" wrap="square" lIns="0" tIns="0" rIns="0" bIns="0" rtlCol="0">
            <a:spAutoFit/>
          </a:bodyPr>
          <a:lstStyle/>
          <a:p>
            <a:pPr marL="12700" marR="5080">
              <a:lnSpc>
                <a:spcPts val="1380"/>
              </a:lnSpc>
            </a:pPr>
            <a:r>
              <a:rPr lang="en-US" sz="1600" b="1" spc="-10" dirty="0" smtClean="0">
                <a:solidFill>
                  <a:srgbClr val="FFFFFF"/>
                </a:solidFill>
                <a:latin typeface="Arial"/>
                <a:cs typeface="Arial"/>
              </a:rPr>
              <a:t>3. S</a:t>
            </a:r>
            <a:r>
              <a:rPr sz="1600" b="1" spc="-10" dirty="0" smtClean="0">
                <a:solidFill>
                  <a:srgbClr val="FFFFFF"/>
                </a:solidFill>
                <a:latin typeface="Arial"/>
                <a:cs typeface="Arial"/>
              </a:rPr>
              <a:t>tudent</a:t>
            </a:r>
            <a:r>
              <a:rPr sz="1600" b="1" spc="-5" dirty="0" smtClean="0">
                <a:solidFill>
                  <a:srgbClr val="FFFFFF"/>
                </a:solidFill>
                <a:latin typeface="Arial"/>
                <a:cs typeface="Arial"/>
              </a:rPr>
              <a:t> </a:t>
            </a:r>
            <a:r>
              <a:rPr sz="1600" b="1" spc="-10" dirty="0">
                <a:solidFill>
                  <a:srgbClr val="FFFFFF"/>
                </a:solidFill>
                <a:latin typeface="Arial"/>
                <a:cs typeface="Arial"/>
              </a:rPr>
              <a:t>Discussion:</a:t>
            </a:r>
            <a:r>
              <a:rPr sz="1600" b="1" spc="-5" dirty="0">
                <a:solidFill>
                  <a:srgbClr val="FFFFFF"/>
                </a:solidFill>
                <a:latin typeface="Arial"/>
                <a:cs typeface="Arial"/>
              </a:rPr>
              <a:t> </a:t>
            </a:r>
            <a:r>
              <a:rPr sz="1600" b="1" spc="-10" dirty="0">
                <a:solidFill>
                  <a:srgbClr val="FFFFFF"/>
                </a:solidFill>
                <a:latin typeface="Arial"/>
                <a:cs typeface="Arial"/>
              </a:rPr>
              <a:t>Why</a:t>
            </a:r>
            <a:r>
              <a:rPr sz="1600" b="1" spc="-5" dirty="0">
                <a:solidFill>
                  <a:srgbClr val="FFFFFF"/>
                </a:solidFill>
                <a:latin typeface="Arial"/>
                <a:cs typeface="Arial"/>
              </a:rPr>
              <a:t> </a:t>
            </a:r>
            <a:r>
              <a:rPr sz="1600" b="1" dirty="0">
                <a:solidFill>
                  <a:srgbClr val="FFFFFF"/>
                </a:solidFill>
                <a:latin typeface="Arial"/>
                <a:cs typeface="Arial"/>
              </a:rPr>
              <a:t>are</a:t>
            </a:r>
            <a:r>
              <a:rPr sz="1600" b="1" spc="-5" dirty="0">
                <a:solidFill>
                  <a:srgbClr val="FFFFFF"/>
                </a:solidFill>
                <a:latin typeface="Arial"/>
                <a:cs typeface="Arial"/>
              </a:rPr>
              <a:t> </a:t>
            </a:r>
            <a:r>
              <a:rPr sz="1600" b="1" spc="-10" dirty="0">
                <a:solidFill>
                  <a:srgbClr val="FFFFFF"/>
                </a:solidFill>
                <a:latin typeface="Arial"/>
                <a:cs typeface="Arial"/>
              </a:rPr>
              <a:t>these</a:t>
            </a:r>
            <a:r>
              <a:rPr sz="1600" b="1" spc="-5" dirty="0">
                <a:solidFill>
                  <a:srgbClr val="FFFFFF"/>
                </a:solidFill>
                <a:latin typeface="Arial"/>
                <a:cs typeface="Arial"/>
              </a:rPr>
              <a:t> </a:t>
            </a:r>
            <a:r>
              <a:rPr sz="1600" b="1" spc="-10" dirty="0">
                <a:solidFill>
                  <a:srgbClr val="FFFFFF"/>
                </a:solidFill>
                <a:latin typeface="Arial"/>
                <a:cs typeface="Arial"/>
              </a:rPr>
              <a:t>pictures examples</a:t>
            </a:r>
            <a:r>
              <a:rPr sz="1600" b="1" spc="-5" dirty="0">
                <a:solidFill>
                  <a:srgbClr val="FFFFFF"/>
                </a:solidFill>
                <a:latin typeface="Arial"/>
                <a:cs typeface="Arial"/>
              </a:rPr>
              <a:t> </a:t>
            </a:r>
            <a:r>
              <a:rPr sz="1600" b="1" spc="-10" dirty="0">
                <a:solidFill>
                  <a:srgbClr val="FFFFFF"/>
                </a:solidFill>
                <a:latin typeface="Arial"/>
                <a:cs typeface="Arial"/>
              </a:rPr>
              <a:t>of</a:t>
            </a:r>
            <a:r>
              <a:rPr sz="1600" b="1" spc="-5" dirty="0">
                <a:solidFill>
                  <a:srgbClr val="FFFFFF"/>
                </a:solidFill>
                <a:latin typeface="Arial"/>
                <a:cs typeface="Arial"/>
              </a:rPr>
              <a:t> </a:t>
            </a:r>
            <a:r>
              <a:rPr lang="en-US" sz="1600" b="1" spc="-10" dirty="0">
                <a:solidFill>
                  <a:srgbClr val="FFFFFF"/>
                </a:solidFill>
                <a:latin typeface="Arial"/>
                <a:cs typeface="Arial"/>
              </a:rPr>
              <a:t>l</a:t>
            </a:r>
            <a:r>
              <a:rPr sz="1600" b="1" spc="-10" dirty="0" smtClean="0">
                <a:solidFill>
                  <a:srgbClr val="FFFFFF"/>
                </a:solidFill>
                <a:latin typeface="Arial"/>
                <a:cs typeface="Arial"/>
              </a:rPr>
              <a:t>ight</a:t>
            </a:r>
            <a:r>
              <a:rPr sz="1600" b="1" spc="-5" dirty="0" smtClean="0">
                <a:solidFill>
                  <a:srgbClr val="FFFFFF"/>
                </a:solidFill>
                <a:latin typeface="Arial"/>
                <a:cs typeface="Arial"/>
              </a:rPr>
              <a:t> </a:t>
            </a:r>
            <a:r>
              <a:rPr lang="en-US" sz="1600" b="1" spc="-10" dirty="0">
                <a:solidFill>
                  <a:srgbClr val="FFFFFF"/>
                </a:solidFill>
                <a:latin typeface="Arial"/>
                <a:cs typeface="Arial"/>
              </a:rPr>
              <a:t>e</a:t>
            </a:r>
            <a:r>
              <a:rPr sz="1600" b="1" spc="-10" dirty="0" smtClean="0">
                <a:solidFill>
                  <a:srgbClr val="FFFFFF"/>
                </a:solidFill>
                <a:latin typeface="Arial"/>
                <a:cs typeface="Arial"/>
              </a:rPr>
              <a:t>nergy</a:t>
            </a:r>
            <a:r>
              <a:rPr sz="1600" b="1" spc="-10" dirty="0">
                <a:solidFill>
                  <a:srgbClr val="FFFFFF"/>
                </a:solidFill>
                <a:latin typeface="Arial"/>
                <a:cs typeface="Arial"/>
              </a:rPr>
              <a:t>?</a:t>
            </a:r>
            <a:r>
              <a:rPr sz="1600" b="1" spc="-5" dirty="0">
                <a:solidFill>
                  <a:srgbClr val="FFFFFF"/>
                </a:solidFill>
                <a:latin typeface="Arial"/>
                <a:cs typeface="Arial"/>
              </a:rPr>
              <a:t> </a:t>
            </a:r>
            <a:r>
              <a:rPr sz="1600" b="1" spc="-10" dirty="0">
                <a:solidFill>
                  <a:srgbClr val="FFFFFF"/>
                </a:solidFill>
                <a:latin typeface="Arial"/>
                <a:cs typeface="Arial"/>
              </a:rPr>
              <a:t>Can</a:t>
            </a:r>
            <a:r>
              <a:rPr sz="1600" b="1" spc="-5" dirty="0">
                <a:solidFill>
                  <a:srgbClr val="FFFFFF"/>
                </a:solidFill>
                <a:latin typeface="Arial"/>
                <a:cs typeface="Arial"/>
              </a:rPr>
              <a:t> </a:t>
            </a:r>
            <a:r>
              <a:rPr sz="1600" b="1" spc="-10" dirty="0">
                <a:solidFill>
                  <a:srgbClr val="FFFFFF"/>
                </a:solidFill>
                <a:latin typeface="Arial"/>
                <a:cs typeface="Arial"/>
              </a:rPr>
              <a:t>these</a:t>
            </a:r>
            <a:r>
              <a:rPr sz="1600" b="1" spc="-5" dirty="0">
                <a:solidFill>
                  <a:srgbClr val="FFFFFF"/>
                </a:solidFill>
                <a:latin typeface="Arial"/>
                <a:cs typeface="Arial"/>
              </a:rPr>
              <a:t> </a:t>
            </a:r>
            <a:r>
              <a:rPr sz="1600" b="1" spc="-10" dirty="0" smtClean="0">
                <a:solidFill>
                  <a:srgbClr val="FFFFFF"/>
                </a:solidFill>
                <a:latin typeface="Arial"/>
                <a:cs typeface="Arial"/>
              </a:rPr>
              <a:t>pictures</a:t>
            </a:r>
            <a:r>
              <a:rPr lang="en-US" sz="1600" dirty="0">
                <a:latin typeface="Arial"/>
                <a:cs typeface="Arial"/>
              </a:rPr>
              <a:t> </a:t>
            </a:r>
            <a:r>
              <a:rPr sz="1600" b="1" spc="-10" dirty="0" smtClean="0">
                <a:solidFill>
                  <a:srgbClr val="FFFFFF"/>
                </a:solidFill>
                <a:latin typeface="Arial"/>
                <a:cs typeface="Arial"/>
              </a:rPr>
              <a:t>be</a:t>
            </a:r>
            <a:r>
              <a:rPr sz="1600" b="1" spc="-5" dirty="0" smtClean="0">
                <a:solidFill>
                  <a:srgbClr val="FFFFFF"/>
                </a:solidFill>
                <a:latin typeface="Arial"/>
                <a:cs typeface="Arial"/>
              </a:rPr>
              <a:t> </a:t>
            </a:r>
            <a:r>
              <a:rPr sz="1600" b="1" spc="-10" dirty="0">
                <a:solidFill>
                  <a:srgbClr val="FFFFFF"/>
                </a:solidFill>
                <a:latin typeface="Arial"/>
                <a:cs typeface="Arial"/>
              </a:rPr>
              <a:t>examples</a:t>
            </a:r>
            <a:r>
              <a:rPr sz="1600" b="1" spc="-5" dirty="0">
                <a:solidFill>
                  <a:srgbClr val="FFFFFF"/>
                </a:solidFill>
                <a:latin typeface="Arial"/>
                <a:cs typeface="Arial"/>
              </a:rPr>
              <a:t> </a:t>
            </a:r>
            <a:r>
              <a:rPr sz="1600" b="1" spc="-10" dirty="0">
                <a:solidFill>
                  <a:srgbClr val="FFFFFF"/>
                </a:solidFill>
                <a:latin typeface="Arial"/>
                <a:cs typeface="Arial"/>
              </a:rPr>
              <a:t>of</a:t>
            </a:r>
            <a:r>
              <a:rPr sz="1600" b="1" spc="-5" dirty="0">
                <a:solidFill>
                  <a:srgbClr val="FFFFFF"/>
                </a:solidFill>
                <a:latin typeface="Arial"/>
                <a:cs typeface="Arial"/>
              </a:rPr>
              <a:t> </a:t>
            </a:r>
            <a:r>
              <a:rPr sz="1600" b="1" spc="-10" dirty="0">
                <a:solidFill>
                  <a:srgbClr val="FFFFFF"/>
                </a:solidFill>
                <a:latin typeface="Arial"/>
                <a:cs typeface="Arial"/>
              </a:rPr>
              <a:t>any</a:t>
            </a:r>
            <a:r>
              <a:rPr sz="1600" b="1" spc="-5" dirty="0">
                <a:solidFill>
                  <a:srgbClr val="FFFFFF"/>
                </a:solidFill>
                <a:latin typeface="Arial"/>
                <a:cs typeface="Arial"/>
              </a:rPr>
              <a:t> </a:t>
            </a:r>
            <a:r>
              <a:rPr sz="1600" b="1" spc="-10" dirty="0">
                <a:solidFill>
                  <a:srgbClr val="FFFFFF"/>
                </a:solidFill>
                <a:latin typeface="Arial"/>
                <a:cs typeface="Arial"/>
              </a:rPr>
              <a:t>other</a:t>
            </a:r>
            <a:r>
              <a:rPr sz="1600" b="1" spc="-5" dirty="0">
                <a:solidFill>
                  <a:srgbClr val="FFFFFF"/>
                </a:solidFill>
                <a:latin typeface="Arial"/>
                <a:cs typeface="Arial"/>
              </a:rPr>
              <a:t> </a:t>
            </a:r>
            <a:r>
              <a:rPr sz="1600" b="1" spc="-10" dirty="0">
                <a:solidFill>
                  <a:srgbClr val="FFFFFF"/>
                </a:solidFill>
                <a:latin typeface="Arial"/>
                <a:cs typeface="Arial"/>
              </a:rPr>
              <a:t>forms</a:t>
            </a:r>
            <a:r>
              <a:rPr sz="1600" b="1" spc="-5" dirty="0">
                <a:solidFill>
                  <a:srgbClr val="FFFFFF"/>
                </a:solidFill>
                <a:latin typeface="Arial"/>
                <a:cs typeface="Arial"/>
              </a:rPr>
              <a:t> </a:t>
            </a:r>
            <a:r>
              <a:rPr sz="1600" b="1" spc="-10" dirty="0">
                <a:solidFill>
                  <a:srgbClr val="FFFFFF"/>
                </a:solidFill>
                <a:latin typeface="Arial"/>
                <a:cs typeface="Arial"/>
              </a:rPr>
              <a:t>of</a:t>
            </a:r>
            <a:r>
              <a:rPr sz="1600" b="1" spc="-5" dirty="0">
                <a:solidFill>
                  <a:srgbClr val="FFFFFF"/>
                </a:solidFill>
                <a:latin typeface="Arial"/>
                <a:cs typeface="Arial"/>
              </a:rPr>
              <a:t> </a:t>
            </a:r>
            <a:r>
              <a:rPr sz="1600" b="1" spc="-10" dirty="0">
                <a:solidFill>
                  <a:srgbClr val="FFFFFF"/>
                </a:solidFill>
                <a:latin typeface="Arial"/>
                <a:cs typeface="Arial"/>
              </a:rPr>
              <a:t>energy?</a:t>
            </a:r>
            <a:endParaRPr sz="1600" dirty="0">
              <a:latin typeface="Arial"/>
              <a:cs typeface="Arial"/>
            </a:endParaRPr>
          </a:p>
        </p:txBody>
      </p:sp>
      <p:sp>
        <p:nvSpPr>
          <p:cNvPr id="10" name="object 10"/>
          <p:cNvSpPr/>
          <p:nvPr/>
        </p:nvSpPr>
        <p:spPr>
          <a:xfrm>
            <a:off x="990600" y="1447800"/>
            <a:ext cx="3997150" cy="2913625"/>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6025500" y="1754199"/>
            <a:ext cx="2454910" cy="1524635"/>
          </a:xfrm>
          <a:custGeom>
            <a:avLst/>
            <a:gdLst/>
            <a:ahLst/>
            <a:cxnLst/>
            <a:rect l="l" t="t" r="r" b="b"/>
            <a:pathLst>
              <a:path w="2454909" h="1524635">
                <a:moveTo>
                  <a:pt x="0" y="0"/>
                </a:moveTo>
                <a:lnTo>
                  <a:pt x="2454349" y="0"/>
                </a:lnTo>
                <a:lnTo>
                  <a:pt x="2454349" y="1524349"/>
                </a:lnTo>
                <a:lnTo>
                  <a:pt x="0" y="1524349"/>
                </a:lnTo>
                <a:lnTo>
                  <a:pt x="0" y="0"/>
                </a:lnTo>
                <a:close/>
              </a:path>
            </a:pathLst>
          </a:custGeom>
          <a:solidFill>
            <a:srgbClr val="000000"/>
          </a:solidFill>
        </p:spPr>
        <p:txBody>
          <a:bodyPr wrap="square" lIns="0" tIns="0" rIns="0" bIns="0" rtlCol="0"/>
          <a:lstStyle/>
          <a:p>
            <a:endParaRPr/>
          </a:p>
        </p:txBody>
      </p:sp>
      <p:sp>
        <p:nvSpPr>
          <p:cNvPr id="12" name="object 12"/>
          <p:cNvSpPr/>
          <p:nvPr/>
        </p:nvSpPr>
        <p:spPr>
          <a:xfrm>
            <a:off x="6025500" y="1754200"/>
            <a:ext cx="2454350" cy="1524349"/>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6011900" y="3354349"/>
            <a:ext cx="2443480" cy="1524635"/>
          </a:xfrm>
          <a:custGeom>
            <a:avLst/>
            <a:gdLst/>
            <a:ahLst/>
            <a:cxnLst/>
            <a:rect l="l" t="t" r="r" b="b"/>
            <a:pathLst>
              <a:path w="2443479" h="1524635">
                <a:moveTo>
                  <a:pt x="0" y="0"/>
                </a:moveTo>
                <a:lnTo>
                  <a:pt x="2443249" y="0"/>
                </a:lnTo>
                <a:lnTo>
                  <a:pt x="2443249" y="1524349"/>
                </a:lnTo>
                <a:lnTo>
                  <a:pt x="0" y="1524349"/>
                </a:lnTo>
                <a:lnTo>
                  <a:pt x="0" y="0"/>
                </a:lnTo>
                <a:close/>
              </a:path>
            </a:pathLst>
          </a:custGeom>
          <a:solidFill>
            <a:srgbClr val="000000"/>
          </a:solidFill>
        </p:spPr>
        <p:txBody>
          <a:bodyPr wrap="square" lIns="0" tIns="0" rIns="0" bIns="0" rtlCol="0"/>
          <a:lstStyle/>
          <a:p>
            <a:endParaRPr/>
          </a:p>
        </p:txBody>
      </p:sp>
      <p:sp>
        <p:nvSpPr>
          <p:cNvPr id="14" name="object 14"/>
          <p:cNvSpPr/>
          <p:nvPr/>
        </p:nvSpPr>
        <p:spPr>
          <a:xfrm>
            <a:off x="6011900" y="3354350"/>
            <a:ext cx="2443250" cy="1524350"/>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6006350" y="4954499"/>
            <a:ext cx="2454910" cy="1591310"/>
          </a:xfrm>
          <a:custGeom>
            <a:avLst/>
            <a:gdLst/>
            <a:ahLst/>
            <a:cxnLst/>
            <a:rect l="l" t="t" r="r" b="b"/>
            <a:pathLst>
              <a:path w="2454909" h="1591309">
                <a:moveTo>
                  <a:pt x="0" y="0"/>
                </a:moveTo>
                <a:lnTo>
                  <a:pt x="2454349" y="0"/>
                </a:lnTo>
                <a:lnTo>
                  <a:pt x="2454349" y="1590974"/>
                </a:lnTo>
                <a:lnTo>
                  <a:pt x="0" y="1590974"/>
                </a:lnTo>
                <a:lnTo>
                  <a:pt x="0" y="0"/>
                </a:lnTo>
                <a:close/>
              </a:path>
            </a:pathLst>
          </a:custGeom>
          <a:solidFill>
            <a:srgbClr val="000000"/>
          </a:solidFill>
        </p:spPr>
        <p:txBody>
          <a:bodyPr wrap="square" lIns="0" tIns="0" rIns="0" bIns="0" rtlCol="0"/>
          <a:lstStyle/>
          <a:p>
            <a:endParaRPr/>
          </a:p>
        </p:txBody>
      </p:sp>
      <p:sp>
        <p:nvSpPr>
          <p:cNvPr id="16" name="object 16"/>
          <p:cNvSpPr/>
          <p:nvPr/>
        </p:nvSpPr>
        <p:spPr>
          <a:xfrm>
            <a:off x="6006350" y="4954499"/>
            <a:ext cx="2454349" cy="1590975"/>
          </a:xfrm>
          <a:prstGeom prst="rect">
            <a:avLst/>
          </a:prstGeom>
          <a:blipFill>
            <a:blip r:embed="rId6"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6763390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7307921" y="2667000"/>
            <a:ext cx="1584396" cy="148284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6404298" y="886801"/>
            <a:ext cx="2491800" cy="1607775"/>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6437986" y="4343128"/>
            <a:ext cx="2491799" cy="1482849"/>
          </a:xfrm>
          <a:prstGeom prst="rect">
            <a:avLst/>
          </a:prstGeom>
          <a:blipFill>
            <a:blip r:embed="rId5" cstate="print"/>
            <a:stretch>
              <a:fillRect/>
            </a:stretch>
          </a:blipFill>
        </p:spPr>
        <p:txBody>
          <a:bodyPr wrap="square" lIns="0" tIns="0" rIns="0" bIns="0" rtlCol="0"/>
          <a:lstStyle/>
          <a:p>
            <a:endParaRPr/>
          </a:p>
        </p:txBody>
      </p:sp>
      <p:sp>
        <p:nvSpPr>
          <p:cNvPr id="13" name="object 13"/>
          <p:cNvSpPr txBox="1">
            <a:spLocks noGrp="1"/>
          </p:cNvSpPr>
          <p:nvPr>
            <p:ph type="title"/>
          </p:nvPr>
        </p:nvSpPr>
        <p:spPr>
          <a:xfrm>
            <a:off x="685800" y="579024"/>
            <a:ext cx="7290054" cy="615553"/>
          </a:xfrm>
          <a:prstGeom prst="rect">
            <a:avLst/>
          </a:prstGeom>
        </p:spPr>
        <p:txBody>
          <a:bodyPr vert="horz" wrap="square" lIns="0" tIns="0" rIns="0" bIns="0" rtlCol="0">
            <a:spAutoFit/>
          </a:bodyPr>
          <a:lstStyle/>
          <a:p>
            <a:pPr marL="12700">
              <a:lnSpc>
                <a:spcPct val="100000"/>
              </a:lnSpc>
            </a:pPr>
            <a:r>
              <a:rPr b="1" spc="-20" dirty="0">
                <a:effectLst>
                  <a:outerShdw blurRad="38100" dist="38100" dir="2700000" algn="tl">
                    <a:srgbClr val="000000">
                      <a:alpha val="43137"/>
                    </a:srgbClr>
                  </a:outerShdw>
                </a:effectLst>
              </a:rPr>
              <a:t>Mechanical</a:t>
            </a:r>
            <a:r>
              <a:rPr b="1" spc="-5" dirty="0">
                <a:effectLst>
                  <a:outerShdw blurRad="38100" dist="38100" dir="2700000" algn="tl">
                    <a:srgbClr val="000000">
                      <a:alpha val="43137"/>
                    </a:srgbClr>
                  </a:outerShdw>
                </a:effectLst>
              </a:rPr>
              <a:t> </a:t>
            </a:r>
            <a:r>
              <a:rPr b="1" spc="-25" dirty="0">
                <a:effectLst>
                  <a:outerShdw blurRad="38100" dist="38100" dir="2700000" algn="tl">
                    <a:srgbClr val="000000">
                      <a:alpha val="43137"/>
                    </a:srgbClr>
                  </a:outerShdw>
                </a:effectLst>
              </a:rPr>
              <a:t>Energy</a:t>
            </a:r>
          </a:p>
        </p:txBody>
      </p:sp>
      <p:sp>
        <p:nvSpPr>
          <p:cNvPr id="12" name="Content Placeholder 11"/>
          <p:cNvSpPr>
            <a:spLocks noGrp="1"/>
          </p:cNvSpPr>
          <p:nvPr>
            <p:ph sz="half" idx="1"/>
          </p:nvPr>
        </p:nvSpPr>
        <p:spPr>
          <a:xfrm>
            <a:off x="228600" y="1866876"/>
            <a:ext cx="6175698" cy="1600248"/>
          </a:xfrm>
        </p:spPr>
        <p:txBody>
          <a:bodyPr>
            <a:normAutofit/>
          </a:bodyPr>
          <a:lstStyle/>
          <a:p>
            <a:pPr marL="457200" indent="-457200">
              <a:buFont typeface="+mj-lt"/>
              <a:buAutoNum type="arabicPeriod"/>
            </a:pPr>
            <a:r>
              <a:rPr lang="en-US" sz="2800" dirty="0" smtClean="0">
                <a:solidFill>
                  <a:schemeClr val="accent4">
                    <a:lumMod val="40000"/>
                    <a:lumOff val="60000"/>
                  </a:schemeClr>
                </a:solidFill>
                <a:effectLst>
                  <a:outerShdw blurRad="38100" dist="38100" dir="2700000" algn="tl">
                    <a:srgbClr val="000000">
                      <a:alpha val="43137"/>
                    </a:srgbClr>
                  </a:outerShdw>
                </a:effectLst>
              </a:rPr>
              <a:t>Definition</a:t>
            </a:r>
            <a:r>
              <a:rPr lang="en-US" sz="2800" dirty="0">
                <a:solidFill>
                  <a:schemeClr val="accent4">
                    <a:lumMod val="40000"/>
                    <a:lumOff val="60000"/>
                  </a:schemeClr>
                </a:solidFill>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Mechanical energy is the energy that an object has because of it's motion or position. Mechanical energy can be kinetic (in motion) or potential </a:t>
            </a:r>
            <a:r>
              <a:rPr lang="en-US" dirty="0" smtClean="0">
                <a:effectLst>
                  <a:outerShdw blurRad="38100" dist="38100" dir="2700000" algn="tl">
                    <a:srgbClr val="000000">
                      <a:alpha val="43137"/>
                    </a:srgbClr>
                  </a:outerShdw>
                </a:effectLst>
              </a:rPr>
              <a:t>(stored energy</a:t>
            </a:r>
            <a:r>
              <a:rPr lang="en-US" dirty="0">
                <a:effectLst>
                  <a:outerShdw blurRad="38100" dist="38100" dir="2700000" algn="tl">
                    <a:srgbClr val="000000">
                      <a:alpha val="43137"/>
                    </a:srgbClr>
                  </a:outerShdw>
                </a:effectLst>
              </a:rPr>
              <a:t>).</a:t>
            </a:r>
          </a:p>
          <a:p>
            <a:endParaRPr lang="en-US" dirty="0"/>
          </a:p>
        </p:txBody>
      </p:sp>
      <p:sp>
        <p:nvSpPr>
          <p:cNvPr id="16" name="object 16"/>
          <p:cNvSpPr txBox="1">
            <a:spLocks noGrp="1"/>
          </p:cNvSpPr>
          <p:nvPr>
            <p:ph type="ftr" sz="quarter" idx="11"/>
          </p:nvPr>
        </p:nvSpPr>
        <p:spPr>
          <a:prstGeom prst="rect">
            <a:avLst/>
          </a:prstGeom>
        </p:spPr>
        <p:txBody>
          <a:bodyPr vert="horz" wrap="square" lIns="0" tIns="0" rIns="0" bIns="0" rtlCol="0">
            <a:spAutoFit/>
          </a:bodyPr>
          <a:lstStyle/>
          <a:p>
            <a:pPr marL="12700">
              <a:lnSpc>
                <a:spcPct val="100000"/>
              </a:lnSpc>
            </a:pPr>
            <a:r>
              <a:rPr spc="-5" dirty="0"/>
              <a:t>All </a:t>
            </a:r>
            <a:r>
              <a:rPr spc="-10" dirty="0"/>
              <a:t>Images</a:t>
            </a:r>
            <a:r>
              <a:rPr spc="-5" dirty="0"/>
              <a:t> </a:t>
            </a:r>
            <a:r>
              <a:rPr dirty="0"/>
              <a:t>in</a:t>
            </a:r>
            <a:r>
              <a:rPr spc="-5" dirty="0"/>
              <a:t> Powerpoint obtained from: </a:t>
            </a:r>
            <a:r>
              <a:rPr spc="-10" dirty="0"/>
              <a:t>commons.wikimedia.org</a:t>
            </a:r>
          </a:p>
        </p:txBody>
      </p:sp>
      <p:sp>
        <p:nvSpPr>
          <p:cNvPr id="15" name="object 15"/>
          <p:cNvSpPr/>
          <p:nvPr/>
        </p:nvSpPr>
        <p:spPr>
          <a:xfrm>
            <a:off x="609600" y="3421903"/>
            <a:ext cx="4306225" cy="3046174"/>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460476" y="3451810"/>
            <a:ext cx="1584396" cy="1482849"/>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6013825" y="1697550"/>
            <a:ext cx="2492375" cy="1607820"/>
          </a:xfrm>
          <a:custGeom>
            <a:avLst/>
            <a:gdLst/>
            <a:ahLst/>
            <a:cxnLst/>
            <a:rect l="l" t="t" r="r" b="b"/>
            <a:pathLst>
              <a:path w="2492375" h="1607820">
                <a:moveTo>
                  <a:pt x="0" y="0"/>
                </a:moveTo>
                <a:lnTo>
                  <a:pt x="2491799" y="0"/>
                </a:lnTo>
                <a:lnTo>
                  <a:pt x="2491799" y="1607774"/>
                </a:lnTo>
                <a:lnTo>
                  <a:pt x="0" y="1607774"/>
                </a:lnTo>
                <a:lnTo>
                  <a:pt x="0" y="0"/>
                </a:lnTo>
                <a:close/>
              </a:path>
            </a:pathLst>
          </a:custGeom>
          <a:solidFill>
            <a:srgbClr val="000000"/>
          </a:solidFill>
        </p:spPr>
        <p:txBody>
          <a:bodyPr wrap="square" lIns="0" tIns="0" rIns="0" bIns="0" rtlCol="0"/>
          <a:lstStyle/>
          <a:p>
            <a:endParaRPr/>
          </a:p>
        </p:txBody>
      </p:sp>
      <p:sp>
        <p:nvSpPr>
          <p:cNvPr id="5" name="object 5"/>
          <p:cNvSpPr/>
          <p:nvPr/>
        </p:nvSpPr>
        <p:spPr>
          <a:xfrm>
            <a:off x="6013825" y="1697549"/>
            <a:ext cx="2491800" cy="1607775"/>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6006774" y="5074799"/>
            <a:ext cx="2492375" cy="1483360"/>
          </a:xfrm>
          <a:custGeom>
            <a:avLst/>
            <a:gdLst/>
            <a:ahLst/>
            <a:cxnLst/>
            <a:rect l="l" t="t" r="r" b="b"/>
            <a:pathLst>
              <a:path w="2492375" h="1483359">
                <a:moveTo>
                  <a:pt x="0" y="0"/>
                </a:moveTo>
                <a:lnTo>
                  <a:pt x="2491799" y="0"/>
                </a:lnTo>
                <a:lnTo>
                  <a:pt x="2491799" y="1482849"/>
                </a:lnTo>
                <a:lnTo>
                  <a:pt x="0" y="1482849"/>
                </a:lnTo>
                <a:lnTo>
                  <a:pt x="0" y="0"/>
                </a:lnTo>
                <a:close/>
              </a:path>
            </a:pathLst>
          </a:custGeom>
          <a:solidFill>
            <a:srgbClr val="000000"/>
          </a:solidFill>
        </p:spPr>
        <p:txBody>
          <a:bodyPr wrap="square" lIns="0" tIns="0" rIns="0" bIns="0" rtlCol="0"/>
          <a:lstStyle/>
          <a:p>
            <a:endParaRPr/>
          </a:p>
        </p:txBody>
      </p:sp>
      <p:sp>
        <p:nvSpPr>
          <p:cNvPr id="7" name="object 7"/>
          <p:cNvSpPr/>
          <p:nvPr/>
        </p:nvSpPr>
        <p:spPr>
          <a:xfrm>
            <a:off x="6006774" y="5007403"/>
            <a:ext cx="2491799" cy="1482849"/>
          </a:xfrm>
          <a:prstGeom prst="rect">
            <a:avLst/>
          </a:prstGeom>
          <a:blipFill>
            <a:blip r:embed="rId5" cstate="print"/>
            <a:stretch>
              <a:fillRect/>
            </a:stretch>
          </a:blipFill>
        </p:spPr>
        <p:txBody>
          <a:bodyPr wrap="square" lIns="0" tIns="0" rIns="0" bIns="0" rtlCol="0"/>
          <a:lstStyle/>
          <a:p>
            <a:endParaRPr/>
          </a:p>
        </p:txBody>
      </p:sp>
      <p:sp>
        <p:nvSpPr>
          <p:cNvPr id="13" name="object 13"/>
          <p:cNvSpPr txBox="1">
            <a:spLocks noGrp="1"/>
          </p:cNvSpPr>
          <p:nvPr>
            <p:ph type="title"/>
          </p:nvPr>
        </p:nvSpPr>
        <p:spPr>
          <a:xfrm>
            <a:off x="726173" y="493360"/>
            <a:ext cx="7772400" cy="615553"/>
          </a:xfrm>
          <a:prstGeom prst="rect">
            <a:avLst/>
          </a:prstGeom>
        </p:spPr>
        <p:txBody>
          <a:bodyPr vert="horz" wrap="square" lIns="0" tIns="0" rIns="0" bIns="0" rtlCol="0">
            <a:spAutoFit/>
          </a:bodyPr>
          <a:lstStyle/>
          <a:p>
            <a:pPr marL="12700">
              <a:lnSpc>
                <a:spcPct val="100000"/>
              </a:lnSpc>
            </a:pPr>
            <a:r>
              <a:rPr b="1" spc="-20" dirty="0">
                <a:effectLst>
                  <a:outerShdw blurRad="38100" dist="38100" dir="2700000" algn="tl">
                    <a:srgbClr val="000000">
                      <a:alpha val="43137"/>
                    </a:srgbClr>
                  </a:outerShdw>
                </a:effectLst>
              </a:rPr>
              <a:t>Mechanical</a:t>
            </a:r>
            <a:r>
              <a:rPr b="1" spc="-5" dirty="0">
                <a:effectLst>
                  <a:outerShdw blurRad="38100" dist="38100" dir="2700000" algn="tl">
                    <a:srgbClr val="000000">
                      <a:alpha val="43137"/>
                    </a:srgbClr>
                  </a:outerShdw>
                </a:effectLst>
              </a:rPr>
              <a:t> </a:t>
            </a:r>
            <a:r>
              <a:rPr b="1" spc="-25" dirty="0">
                <a:effectLst>
                  <a:outerShdw blurRad="38100" dist="38100" dir="2700000" algn="tl">
                    <a:srgbClr val="000000">
                      <a:alpha val="43137"/>
                    </a:srgbClr>
                  </a:outerShdw>
                </a:effectLst>
              </a:rPr>
              <a:t>Energy</a:t>
            </a:r>
          </a:p>
        </p:txBody>
      </p:sp>
      <p:sp>
        <p:nvSpPr>
          <p:cNvPr id="12" name="Content Placeholder 11"/>
          <p:cNvSpPr>
            <a:spLocks noGrp="1"/>
          </p:cNvSpPr>
          <p:nvPr>
            <p:ph sz="half" idx="1"/>
          </p:nvPr>
        </p:nvSpPr>
        <p:spPr>
          <a:xfrm>
            <a:off x="152400" y="4360068"/>
            <a:ext cx="5638800" cy="1857852"/>
          </a:xfrm>
        </p:spPr>
        <p:txBody>
          <a:bodyPr>
            <a:normAutofit/>
          </a:bodyPr>
          <a:lstStyle/>
          <a:p>
            <a:pPr marL="0" indent="0">
              <a:buNone/>
            </a:pPr>
            <a:r>
              <a:rPr lang="en-US" dirty="0" smtClean="0">
                <a:effectLst>
                  <a:outerShdw blurRad="38100" dist="38100" dir="2700000" algn="tl">
                    <a:srgbClr val="000000">
                      <a:alpha val="43137"/>
                    </a:srgbClr>
                  </a:outerShdw>
                </a:effectLst>
              </a:rPr>
              <a:t>2. </a:t>
            </a:r>
            <a:r>
              <a:rPr lang="en-US" sz="2800" dirty="0" smtClean="0">
                <a:solidFill>
                  <a:schemeClr val="accent6">
                    <a:lumMod val="60000"/>
                    <a:lumOff val="40000"/>
                  </a:schemeClr>
                </a:solidFill>
                <a:effectLst>
                  <a:outerShdw blurRad="38100" dist="38100" dir="2700000" algn="tl">
                    <a:srgbClr val="000000">
                      <a:alpha val="43137"/>
                    </a:srgbClr>
                  </a:outerShdw>
                </a:effectLst>
              </a:rPr>
              <a:t>Teacher </a:t>
            </a:r>
            <a:r>
              <a:rPr lang="en-US" sz="2800" dirty="0">
                <a:solidFill>
                  <a:schemeClr val="accent6">
                    <a:lumMod val="60000"/>
                    <a:lumOff val="40000"/>
                  </a:schemeClr>
                </a:solidFill>
                <a:effectLst>
                  <a:outerShdw blurRad="38100" dist="38100" dir="2700000" algn="tl">
                    <a:srgbClr val="000000">
                      <a:alpha val="43137"/>
                    </a:srgbClr>
                  </a:outerShdw>
                </a:effectLst>
              </a:rPr>
              <a:t>Explanation: </a:t>
            </a:r>
            <a:r>
              <a:rPr lang="en-US" dirty="0">
                <a:effectLst>
                  <a:outerShdw blurRad="38100" dist="38100" dir="2700000" algn="tl">
                    <a:srgbClr val="000000">
                      <a:alpha val="43137"/>
                    </a:srgbClr>
                  </a:outerShdw>
                </a:effectLst>
              </a:rPr>
              <a:t>A roller coaster is an example of mechanical </a:t>
            </a:r>
            <a:r>
              <a:rPr lang="en-US" dirty="0" smtClean="0">
                <a:effectLst>
                  <a:outerShdw blurRad="38100" dist="38100" dir="2700000" algn="tl">
                    <a:srgbClr val="000000">
                      <a:alpha val="43137"/>
                    </a:srgbClr>
                  </a:outerShdw>
                </a:effectLst>
              </a:rPr>
              <a:t>energy because of the amount of energy that is stored before you move and then the amount of energy being used as you travel around the track!</a:t>
            </a:r>
            <a:endParaRPr lang="en-US" dirty="0"/>
          </a:p>
        </p:txBody>
      </p:sp>
      <p:sp>
        <p:nvSpPr>
          <p:cNvPr id="16" name="object 16"/>
          <p:cNvSpPr txBox="1">
            <a:spLocks noGrp="1"/>
          </p:cNvSpPr>
          <p:nvPr>
            <p:ph type="ftr" sz="quarter" idx="11"/>
          </p:nvPr>
        </p:nvSpPr>
        <p:spPr>
          <a:prstGeom prst="rect">
            <a:avLst/>
          </a:prstGeom>
        </p:spPr>
        <p:txBody>
          <a:bodyPr vert="horz" wrap="square" lIns="0" tIns="0" rIns="0" bIns="0" rtlCol="0">
            <a:spAutoFit/>
          </a:bodyPr>
          <a:lstStyle/>
          <a:p>
            <a:pPr marL="12700">
              <a:lnSpc>
                <a:spcPct val="100000"/>
              </a:lnSpc>
            </a:pPr>
            <a:r>
              <a:rPr spc="-5" dirty="0"/>
              <a:t>All </a:t>
            </a:r>
            <a:r>
              <a:rPr spc="-10" dirty="0"/>
              <a:t>Images</a:t>
            </a:r>
            <a:r>
              <a:rPr spc="-5" dirty="0"/>
              <a:t> </a:t>
            </a:r>
            <a:r>
              <a:rPr dirty="0"/>
              <a:t>in</a:t>
            </a:r>
            <a:r>
              <a:rPr spc="-5" dirty="0"/>
              <a:t> Powerpoint obtained from: </a:t>
            </a:r>
            <a:r>
              <a:rPr spc="-10" dirty="0"/>
              <a:t>commons.wikimedia.org</a:t>
            </a:r>
          </a:p>
        </p:txBody>
      </p:sp>
      <p:sp>
        <p:nvSpPr>
          <p:cNvPr id="15" name="object 15"/>
          <p:cNvSpPr/>
          <p:nvPr/>
        </p:nvSpPr>
        <p:spPr>
          <a:xfrm>
            <a:off x="457200" y="1108959"/>
            <a:ext cx="4306225" cy="3046174"/>
          </a:xfrm>
          <a:prstGeom prst="rect">
            <a:avLst/>
          </a:prstGeom>
          <a:blipFill>
            <a:blip r:embed="rId6"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1273171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06774" y="3451299"/>
            <a:ext cx="2492375" cy="1483360"/>
          </a:xfrm>
          <a:custGeom>
            <a:avLst/>
            <a:gdLst/>
            <a:ahLst/>
            <a:cxnLst/>
            <a:rect l="l" t="t" r="r" b="b"/>
            <a:pathLst>
              <a:path w="2492375" h="1483360">
                <a:moveTo>
                  <a:pt x="0" y="0"/>
                </a:moveTo>
                <a:lnTo>
                  <a:pt x="2491799" y="0"/>
                </a:lnTo>
                <a:lnTo>
                  <a:pt x="2491799" y="1482849"/>
                </a:lnTo>
                <a:lnTo>
                  <a:pt x="0" y="1482849"/>
                </a:lnTo>
                <a:lnTo>
                  <a:pt x="0" y="0"/>
                </a:lnTo>
                <a:close/>
              </a:path>
            </a:pathLst>
          </a:custGeom>
          <a:solidFill>
            <a:srgbClr val="000000"/>
          </a:solidFill>
        </p:spPr>
        <p:txBody>
          <a:bodyPr wrap="square" lIns="0" tIns="0" rIns="0" bIns="0" rtlCol="0"/>
          <a:lstStyle/>
          <a:p>
            <a:endParaRPr/>
          </a:p>
        </p:txBody>
      </p:sp>
      <p:sp>
        <p:nvSpPr>
          <p:cNvPr id="3" name="object 3"/>
          <p:cNvSpPr/>
          <p:nvPr/>
        </p:nvSpPr>
        <p:spPr>
          <a:xfrm>
            <a:off x="6460476" y="3451810"/>
            <a:ext cx="1584396" cy="1482849"/>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6013825" y="1697550"/>
            <a:ext cx="2492375" cy="1607820"/>
          </a:xfrm>
          <a:custGeom>
            <a:avLst/>
            <a:gdLst/>
            <a:ahLst/>
            <a:cxnLst/>
            <a:rect l="l" t="t" r="r" b="b"/>
            <a:pathLst>
              <a:path w="2492375" h="1607820">
                <a:moveTo>
                  <a:pt x="0" y="0"/>
                </a:moveTo>
                <a:lnTo>
                  <a:pt x="2491799" y="0"/>
                </a:lnTo>
                <a:lnTo>
                  <a:pt x="2491799" y="1607774"/>
                </a:lnTo>
                <a:lnTo>
                  <a:pt x="0" y="1607774"/>
                </a:lnTo>
                <a:lnTo>
                  <a:pt x="0" y="0"/>
                </a:lnTo>
                <a:close/>
              </a:path>
            </a:pathLst>
          </a:custGeom>
          <a:solidFill>
            <a:srgbClr val="000000"/>
          </a:solidFill>
        </p:spPr>
        <p:txBody>
          <a:bodyPr wrap="square" lIns="0" tIns="0" rIns="0" bIns="0" rtlCol="0"/>
          <a:lstStyle/>
          <a:p>
            <a:endParaRPr/>
          </a:p>
        </p:txBody>
      </p:sp>
      <p:sp>
        <p:nvSpPr>
          <p:cNvPr id="5" name="object 5"/>
          <p:cNvSpPr/>
          <p:nvPr/>
        </p:nvSpPr>
        <p:spPr>
          <a:xfrm>
            <a:off x="6013825" y="1697549"/>
            <a:ext cx="2491800" cy="1607775"/>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6006774" y="5074799"/>
            <a:ext cx="2492375" cy="1483360"/>
          </a:xfrm>
          <a:custGeom>
            <a:avLst/>
            <a:gdLst/>
            <a:ahLst/>
            <a:cxnLst/>
            <a:rect l="l" t="t" r="r" b="b"/>
            <a:pathLst>
              <a:path w="2492375" h="1483359">
                <a:moveTo>
                  <a:pt x="0" y="0"/>
                </a:moveTo>
                <a:lnTo>
                  <a:pt x="2491799" y="0"/>
                </a:lnTo>
                <a:lnTo>
                  <a:pt x="2491799" y="1482849"/>
                </a:lnTo>
                <a:lnTo>
                  <a:pt x="0" y="1482849"/>
                </a:lnTo>
                <a:lnTo>
                  <a:pt x="0" y="0"/>
                </a:lnTo>
                <a:close/>
              </a:path>
            </a:pathLst>
          </a:custGeom>
          <a:solidFill>
            <a:srgbClr val="000000"/>
          </a:solidFill>
        </p:spPr>
        <p:txBody>
          <a:bodyPr wrap="square" lIns="0" tIns="0" rIns="0" bIns="0" rtlCol="0"/>
          <a:lstStyle/>
          <a:p>
            <a:endParaRPr/>
          </a:p>
        </p:txBody>
      </p:sp>
      <p:sp>
        <p:nvSpPr>
          <p:cNvPr id="7" name="object 7"/>
          <p:cNvSpPr/>
          <p:nvPr/>
        </p:nvSpPr>
        <p:spPr>
          <a:xfrm>
            <a:off x="6006774" y="5032669"/>
            <a:ext cx="2491799" cy="1482849"/>
          </a:xfrm>
          <a:prstGeom prst="rect">
            <a:avLst/>
          </a:prstGeom>
          <a:blipFill>
            <a:blip r:embed="rId5" cstate="print"/>
            <a:stretch>
              <a:fillRect/>
            </a:stretch>
          </a:blipFill>
        </p:spPr>
        <p:txBody>
          <a:bodyPr wrap="square" lIns="0" tIns="0" rIns="0" bIns="0" rtlCol="0"/>
          <a:lstStyle/>
          <a:p>
            <a:endParaRPr/>
          </a:p>
        </p:txBody>
      </p:sp>
      <p:sp>
        <p:nvSpPr>
          <p:cNvPr id="13" name="object 13"/>
          <p:cNvSpPr txBox="1">
            <a:spLocks noGrp="1"/>
          </p:cNvSpPr>
          <p:nvPr>
            <p:ph type="title"/>
          </p:nvPr>
        </p:nvSpPr>
        <p:spPr>
          <a:xfrm>
            <a:off x="533400" y="390938"/>
            <a:ext cx="7772400" cy="615553"/>
          </a:xfrm>
          <a:prstGeom prst="rect">
            <a:avLst/>
          </a:prstGeom>
        </p:spPr>
        <p:txBody>
          <a:bodyPr vert="horz" wrap="square" lIns="0" tIns="0" rIns="0" bIns="0" rtlCol="0">
            <a:spAutoFit/>
          </a:bodyPr>
          <a:lstStyle/>
          <a:p>
            <a:pPr marL="12700">
              <a:lnSpc>
                <a:spcPct val="100000"/>
              </a:lnSpc>
            </a:pPr>
            <a:r>
              <a:rPr b="1" spc="-20" dirty="0">
                <a:effectLst>
                  <a:outerShdw blurRad="38100" dist="38100" dir="2700000" algn="tl">
                    <a:srgbClr val="000000">
                      <a:alpha val="43137"/>
                    </a:srgbClr>
                  </a:outerShdw>
                </a:effectLst>
              </a:rPr>
              <a:t>Mechanical</a:t>
            </a:r>
            <a:r>
              <a:rPr b="1" spc="-5" dirty="0">
                <a:effectLst>
                  <a:outerShdw blurRad="38100" dist="38100" dir="2700000" algn="tl">
                    <a:srgbClr val="000000">
                      <a:alpha val="43137"/>
                    </a:srgbClr>
                  </a:outerShdw>
                </a:effectLst>
              </a:rPr>
              <a:t> </a:t>
            </a:r>
            <a:r>
              <a:rPr b="1" spc="-25" dirty="0">
                <a:effectLst>
                  <a:outerShdw blurRad="38100" dist="38100" dir="2700000" algn="tl">
                    <a:srgbClr val="000000">
                      <a:alpha val="43137"/>
                    </a:srgbClr>
                  </a:outerShdw>
                </a:effectLst>
              </a:rPr>
              <a:t>Energy</a:t>
            </a:r>
          </a:p>
        </p:txBody>
      </p:sp>
      <p:sp>
        <p:nvSpPr>
          <p:cNvPr id="12" name="Content Placeholder 11"/>
          <p:cNvSpPr>
            <a:spLocks noGrp="1"/>
          </p:cNvSpPr>
          <p:nvPr>
            <p:ph idx="1"/>
          </p:nvPr>
        </p:nvSpPr>
        <p:spPr>
          <a:xfrm>
            <a:off x="76200" y="4343400"/>
            <a:ext cx="5929999" cy="1874520"/>
          </a:xfrm>
        </p:spPr>
        <p:txBody>
          <a:bodyPr/>
          <a:lstStyle/>
          <a:p>
            <a:pPr marL="0" indent="0">
              <a:buNone/>
            </a:pPr>
            <a:r>
              <a:rPr lang="en-US" sz="2800" dirty="0">
                <a:effectLst>
                  <a:outerShdw blurRad="38100" dist="38100" dir="2700000" algn="tl">
                    <a:srgbClr val="000000">
                      <a:alpha val="43137"/>
                    </a:srgbClr>
                  </a:outerShdw>
                </a:effectLst>
              </a:rPr>
              <a:t>3. </a:t>
            </a:r>
            <a:r>
              <a:rPr lang="en-US" sz="2800" dirty="0">
                <a:solidFill>
                  <a:schemeClr val="accent6">
                    <a:lumMod val="75000"/>
                  </a:schemeClr>
                </a:solidFill>
                <a:effectLst>
                  <a:outerShdw blurRad="38100" dist="38100" dir="2700000" algn="tl">
                    <a:srgbClr val="000000">
                      <a:alpha val="43137"/>
                    </a:srgbClr>
                  </a:outerShdw>
                </a:effectLst>
              </a:rPr>
              <a:t>Student Discussion: </a:t>
            </a:r>
            <a:r>
              <a:rPr lang="en-US" dirty="0">
                <a:effectLst>
                  <a:outerShdw blurRad="38100" dist="38100" dir="2700000" algn="tl">
                    <a:srgbClr val="000000">
                      <a:alpha val="43137"/>
                    </a:srgbClr>
                  </a:outerShdw>
                </a:effectLst>
              </a:rPr>
              <a:t>Why are these pictures examples of mechanical energy? Can these pictures be examples of any other forms of energy?</a:t>
            </a:r>
          </a:p>
        </p:txBody>
      </p:sp>
      <p:sp>
        <p:nvSpPr>
          <p:cNvPr id="16" name="object 16"/>
          <p:cNvSpPr txBox="1">
            <a:spLocks noGrp="1"/>
          </p:cNvSpPr>
          <p:nvPr>
            <p:ph type="ftr" sz="quarter" idx="11"/>
          </p:nvPr>
        </p:nvSpPr>
        <p:spPr>
          <a:prstGeom prst="rect">
            <a:avLst/>
          </a:prstGeom>
        </p:spPr>
        <p:txBody>
          <a:bodyPr vert="horz" wrap="square" lIns="0" tIns="0" rIns="0" bIns="0" rtlCol="0">
            <a:spAutoFit/>
          </a:bodyPr>
          <a:lstStyle/>
          <a:p>
            <a:pPr marL="12700">
              <a:lnSpc>
                <a:spcPct val="100000"/>
              </a:lnSpc>
            </a:pPr>
            <a:r>
              <a:rPr spc="-5" dirty="0"/>
              <a:t>All </a:t>
            </a:r>
            <a:r>
              <a:rPr spc="-10" dirty="0"/>
              <a:t>Images</a:t>
            </a:r>
            <a:r>
              <a:rPr spc="-5" dirty="0"/>
              <a:t> </a:t>
            </a:r>
            <a:r>
              <a:rPr dirty="0"/>
              <a:t>in</a:t>
            </a:r>
            <a:r>
              <a:rPr spc="-5" dirty="0"/>
              <a:t> Powerpoint obtained from: </a:t>
            </a:r>
            <a:r>
              <a:rPr spc="-10" dirty="0"/>
              <a:t>commons.wikimedia.org</a:t>
            </a:r>
          </a:p>
        </p:txBody>
      </p:sp>
      <p:sp>
        <p:nvSpPr>
          <p:cNvPr id="15" name="object 15"/>
          <p:cNvSpPr/>
          <p:nvPr/>
        </p:nvSpPr>
        <p:spPr>
          <a:xfrm>
            <a:off x="888086" y="1092291"/>
            <a:ext cx="4306225" cy="3046174"/>
          </a:xfrm>
          <a:prstGeom prst="rect">
            <a:avLst/>
          </a:prstGeom>
          <a:blipFill>
            <a:blip r:embed="rId6"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8004280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812949" y="1047799"/>
            <a:ext cx="3997325" cy="2959735"/>
          </a:xfrm>
          <a:custGeom>
            <a:avLst/>
            <a:gdLst/>
            <a:ahLst/>
            <a:cxnLst/>
            <a:rect l="l" t="t" r="r" b="b"/>
            <a:pathLst>
              <a:path w="3997325" h="2959735">
                <a:moveTo>
                  <a:pt x="0" y="0"/>
                </a:moveTo>
                <a:lnTo>
                  <a:pt x="3997149" y="0"/>
                </a:lnTo>
                <a:lnTo>
                  <a:pt x="3997149" y="2959249"/>
                </a:lnTo>
                <a:lnTo>
                  <a:pt x="0" y="2959249"/>
                </a:lnTo>
                <a:lnTo>
                  <a:pt x="0" y="0"/>
                </a:lnTo>
                <a:close/>
              </a:path>
            </a:pathLst>
          </a:custGeom>
          <a:solidFill>
            <a:srgbClr val="000000"/>
          </a:solidFill>
        </p:spPr>
        <p:txBody>
          <a:bodyPr wrap="square" lIns="0" tIns="0" rIns="0" bIns="0" rtlCol="0"/>
          <a:lstStyle/>
          <a:p>
            <a:endParaRPr/>
          </a:p>
        </p:txBody>
      </p:sp>
      <p:sp>
        <p:nvSpPr>
          <p:cNvPr id="5" name="object 5"/>
          <p:cNvSpPr/>
          <p:nvPr/>
        </p:nvSpPr>
        <p:spPr>
          <a:xfrm>
            <a:off x="812949" y="1047799"/>
            <a:ext cx="3997149" cy="295924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6025500" y="1720750"/>
            <a:ext cx="2454910" cy="1496060"/>
          </a:xfrm>
          <a:custGeom>
            <a:avLst/>
            <a:gdLst/>
            <a:ahLst/>
            <a:cxnLst/>
            <a:rect l="l" t="t" r="r" b="b"/>
            <a:pathLst>
              <a:path w="2454909" h="1496060">
                <a:moveTo>
                  <a:pt x="0" y="0"/>
                </a:moveTo>
                <a:lnTo>
                  <a:pt x="2454349" y="0"/>
                </a:lnTo>
                <a:lnTo>
                  <a:pt x="2454349" y="1495524"/>
                </a:lnTo>
                <a:lnTo>
                  <a:pt x="0" y="1495524"/>
                </a:lnTo>
                <a:lnTo>
                  <a:pt x="0" y="0"/>
                </a:lnTo>
                <a:close/>
              </a:path>
            </a:pathLst>
          </a:custGeom>
          <a:solidFill>
            <a:srgbClr val="000000"/>
          </a:solidFill>
        </p:spPr>
        <p:txBody>
          <a:bodyPr wrap="square" lIns="0" tIns="0" rIns="0" bIns="0" rtlCol="0"/>
          <a:lstStyle/>
          <a:p>
            <a:endParaRPr/>
          </a:p>
        </p:txBody>
      </p:sp>
      <p:sp>
        <p:nvSpPr>
          <p:cNvPr id="7" name="object 7"/>
          <p:cNvSpPr/>
          <p:nvPr/>
        </p:nvSpPr>
        <p:spPr>
          <a:xfrm>
            <a:off x="6025500" y="1720750"/>
            <a:ext cx="2454350" cy="1495524"/>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6025500" y="3387699"/>
            <a:ext cx="2454910" cy="1496060"/>
          </a:xfrm>
          <a:custGeom>
            <a:avLst/>
            <a:gdLst/>
            <a:ahLst/>
            <a:cxnLst/>
            <a:rect l="l" t="t" r="r" b="b"/>
            <a:pathLst>
              <a:path w="2454909" h="1496060">
                <a:moveTo>
                  <a:pt x="0" y="0"/>
                </a:moveTo>
                <a:lnTo>
                  <a:pt x="2454349" y="0"/>
                </a:lnTo>
                <a:lnTo>
                  <a:pt x="2454349" y="1495525"/>
                </a:lnTo>
                <a:lnTo>
                  <a:pt x="0" y="1495525"/>
                </a:lnTo>
                <a:lnTo>
                  <a:pt x="0" y="0"/>
                </a:lnTo>
                <a:close/>
              </a:path>
            </a:pathLst>
          </a:custGeom>
          <a:solidFill>
            <a:srgbClr val="000000"/>
          </a:solidFill>
        </p:spPr>
        <p:txBody>
          <a:bodyPr wrap="square" lIns="0" tIns="0" rIns="0" bIns="0" rtlCol="0"/>
          <a:lstStyle/>
          <a:p>
            <a:endParaRPr/>
          </a:p>
        </p:txBody>
      </p:sp>
      <p:sp>
        <p:nvSpPr>
          <p:cNvPr id="9" name="object 9"/>
          <p:cNvSpPr/>
          <p:nvPr/>
        </p:nvSpPr>
        <p:spPr>
          <a:xfrm>
            <a:off x="6025500" y="3387700"/>
            <a:ext cx="2454350" cy="1495525"/>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6017479" y="4913318"/>
            <a:ext cx="2454350" cy="1607749"/>
          </a:xfrm>
          <a:prstGeom prst="rect">
            <a:avLst/>
          </a:prstGeom>
          <a:blipFill>
            <a:blip r:embed="rId6" cstate="print"/>
            <a:stretch>
              <a:fillRect/>
            </a:stretch>
          </a:blipFill>
        </p:spPr>
        <p:txBody>
          <a:bodyPr wrap="square" lIns="0" tIns="0" rIns="0" bIns="0" rtlCol="0"/>
          <a:lstStyle/>
          <a:p>
            <a:endParaRPr/>
          </a:p>
        </p:txBody>
      </p:sp>
      <p:sp>
        <p:nvSpPr>
          <p:cNvPr id="13" name="object 13"/>
          <p:cNvSpPr txBox="1">
            <a:spLocks noGrp="1"/>
          </p:cNvSpPr>
          <p:nvPr>
            <p:ph type="title"/>
          </p:nvPr>
        </p:nvSpPr>
        <p:spPr>
          <a:xfrm>
            <a:off x="533400" y="380545"/>
            <a:ext cx="7772400" cy="615553"/>
          </a:xfrm>
          <a:prstGeom prst="rect">
            <a:avLst/>
          </a:prstGeom>
        </p:spPr>
        <p:txBody>
          <a:bodyPr vert="horz" wrap="square" lIns="0" tIns="0" rIns="0" bIns="0" rtlCol="0">
            <a:spAutoFit/>
          </a:bodyPr>
          <a:lstStyle/>
          <a:p>
            <a:pPr marL="228600">
              <a:lnSpc>
                <a:spcPct val="100000"/>
              </a:lnSpc>
            </a:pPr>
            <a:r>
              <a:rPr b="1" spc="-20" dirty="0">
                <a:effectLst>
                  <a:outerShdw blurRad="38100" dist="38100" dir="2700000" algn="tl">
                    <a:srgbClr val="000000">
                      <a:alpha val="43137"/>
                    </a:srgbClr>
                  </a:outerShdw>
                </a:effectLst>
              </a:rPr>
              <a:t>Chemical</a:t>
            </a:r>
            <a:r>
              <a:rPr b="1" spc="-5" dirty="0">
                <a:effectLst>
                  <a:outerShdw blurRad="38100" dist="38100" dir="2700000" algn="tl">
                    <a:srgbClr val="000000">
                      <a:alpha val="43137"/>
                    </a:srgbClr>
                  </a:outerShdw>
                </a:effectLst>
              </a:rPr>
              <a:t> </a:t>
            </a:r>
            <a:r>
              <a:rPr b="1" spc="-25" dirty="0">
                <a:effectLst>
                  <a:outerShdw blurRad="38100" dist="38100" dir="2700000" algn="tl">
                    <a:srgbClr val="000000">
                      <a:alpha val="43137"/>
                    </a:srgbClr>
                  </a:outerShdw>
                </a:effectLst>
              </a:rPr>
              <a:t>Energy</a:t>
            </a:r>
          </a:p>
        </p:txBody>
      </p:sp>
      <p:sp>
        <p:nvSpPr>
          <p:cNvPr id="12" name="Content Placeholder 11"/>
          <p:cNvSpPr>
            <a:spLocks noGrp="1"/>
          </p:cNvSpPr>
          <p:nvPr>
            <p:ph idx="1"/>
          </p:nvPr>
        </p:nvSpPr>
        <p:spPr>
          <a:xfrm>
            <a:off x="1" y="4114800"/>
            <a:ext cx="5867400" cy="2103120"/>
          </a:xfrm>
        </p:spPr>
        <p:txBody>
          <a:bodyPr/>
          <a:lstStyle/>
          <a:p>
            <a:pPr marL="0" indent="0">
              <a:buNone/>
            </a:pPr>
            <a:r>
              <a:rPr lang="en-US" sz="2800" dirty="0">
                <a:effectLst>
                  <a:outerShdw blurRad="38100" dist="38100" dir="2700000" algn="tl">
                    <a:srgbClr val="000000">
                      <a:alpha val="43137"/>
                    </a:srgbClr>
                  </a:outerShdw>
                </a:effectLst>
              </a:rPr>
              <a:t>1</a:t>
            </a:r>
            <a:r>
              <a:rPr lang="en-US" sz="2800" dirty="0">
                <a:solidFill>
                  <a:schemeClr val="accent4">
                    <a:lumMod val="40000"/>
                    <a:lumOff val="60000"/>
                  </a:schemeClr>
                </a:solidFill>
                <a:effectLst>
                  <a:outerShdw blurRad="38100" dist="38100" dir="2700000" algn="tl">
                    <a:srgbClr val="000000">
                      <a:alpha val="43137"/>
                    </a:srgbClr>
                  </a:outerShdw>
                </a:effectLst>
              </a:rPr>
              <a:t>. Definition: </a:t>
            </a:r>
            <a:r>
              <a:rPr lang="en-US" dirty="0">
                <a:effectLst>
                  <a:outerShdw blurRad="38100" dist="38100" dir="2700000" algn="tl">
                    <a:srgbClr val="000000">
                      <a:alpha val="43137"/>
                    </a:srgbClr>
                  </a:outerShdw>
                </a:effectLst>
              </a:rPr>
              <a:t>Chemical energy is energy that is stored in chemical compounds (atoms and molecules). The energy is released when the bonds are broken.</a:t>
            </a:r>
          </a:p>
        </p:txBody>
      </p:sp>
      <p:sp>
        <p:nvSpPr>
          <p:cNvPr id="16" name="object 16"/>
          <p:cNvSpPr txBox="1">
            <a:spLocks noGrp="1"/>
          </p:cNvSpPr>
          <p:nvPr>
            <p:ph type="ftr" sz="quarter" idx="11"/>
          </p:nvPr>
        </p:nvSpPr>
        <p:spPr>
          <a:prstGeom prst="rect">
            <a:avLst/>
          </a:prstGeom>
        </p:spPr>
        <p:txBody>
          <a:bodyPr vert="horz" wrap="square" lIns="0" tIns="0" rIns="0" bIns="0" rtlCol="0">
            <a:spAutoFit/>
          </a:bodyPr>
          <a:lstStyle/>
          <a:p>
            <a:pPr marL="12700">
              <a:lnSpc>
                <a:spcPct val="100000"/>
              </a:lnSpc>
            </a:pPr>
            <a:r>
              <a:rPr spc="-5" dirty="0"/>
              <a:t>All </a:t>
            </a:r>
            <a:r>
              <a:rPr spc="-10" dirty="0"/>
              <a:t>Images</a:t>
            </a:r>
            <a:r>
              <a:rPr spc="-5" dirty="0"/>
              <a:t> </a:t>
            </a:r>
            <a:r>
              <a:rPr dirty="0"/>
              <a:t>in</a:t>
            </a:r>
            <a:r>
              <a:rPr spc="-5" dirty="0"/>
              <a:t> Powerpoint obtained from: </a:t>
            </a:r>
            <a:r>
              <a:rPr spc="-10" dirty="0"/>
              <a:t>commons.wikimedia.org</a:t>
            </a:r>
          </a:p>
        </p:txBody>
      </p:sp>
      <p:sp>
        <p:nvSpPr>
          <p:cNvPr id="15" name="object 15"/>
          <p:cNvSpPr txBox="1"/>
          <p:nvPr/>
        </p:nvSpPr>
        <p:spPr>
          <a:xfrm>
            <a:off x="5608186" y="266971"/>
            <a:ext cx="3376295" cy="897682"/>
          </a:xfrm>
          <a:prstGeom prst="rect">
            <a:avLst/>
          </a:prstGeom>
        </p:spPr>
        <p:txBody>
          <a:bodyPr vert="horz" wrap="square" lIns="0" tIns="0" rIns="0" bIns="0" rtlCol="0">
            <a:spAutoFit/>
          </a:bodyPr>
          <a:lstStyle/>
          <a:p>
            <a:pPr marL="130810" marR="5080" indent="-118745">
              <a:lnSpc>
                <a:spcPts val="1380"/>
              </a:lnSpc>
            </a:pPr>
            <a:r>
              <a:rPr sz="1600" b="1" spc="-5" dirty="0">
                <a:solidFill>
                  <a:srgbClr val="FFFFFF"/>
                </a:solidFill>
                <a:latin typeface="Arial"/>
                <a:cs typeface="Arial"/>
              </a:rPr>
              <a:t>3. </a:t>
            </a:r>
            <a:r>
              <a:rPr sz="1600" b="1" spc="-10" dirty="0">
                <a:solidFill>
                  <a:srgbClr val="FFFFFF"/>
                </a:solidFill>
                <a:latin typeface="Arial"/>
                <a:cs typeface="Arial"/>
              </a:rPr>
              <a:t>Student</a:t>
            </a:r>
            <a:r>
              <a:rPr sz="1600" b="1" spc="-5" dirty="0">
                <a:solidFill>
                  <a:srgbClr val="FFFFFF"/>
                </a:solidFill>
                <a:latin typeface="Arial"/>
                <a:cs typeface="Arial"/>
              </a:rPr>
              <a:t> </a:t>
            </a:r>
            <a:r>
              <a:rPr sz="1600" b="1" spc="-10" dirty="0">
                <a:solidFill>
                  <a:srgbClr val="FFFFFF"/>
                </a:solidFill>
                <a:latin typeface="Arial"/>
                <a:cs typeface="Arial"/>
              </a:rPr>
              <a:t>Discussion:</a:t>
            </a:r>
            <a:r>
              <a:rPr sz="1600" b="1" spc="-5" dirty="0">
                <a:solidFill>
                  <a:srgbClr val="FFFFFF"/>
                </a:solidFill>
                <a:latin typeface="Arial"/>
                <a:cs typeface="Arial"/>
              </a:rPr>
              <a:t> </a:t>
            </a:r>
            <a:r>
              <a:rPr sz="1600" b="1" spc="-10" dirty="0">
                <a:solidFill>
                  <a:srgbClr val="FFFFFF"/>
                </a:solidFill>
                <a:latin typeface="Arial"/>
                <a:cs typeface="Arial"/>
              </a:rPr>
              <a:t>Why</a:t>
            </a:r>
            <a:r>
              <a:rPr sz="1600" b="1" spc="-5" dirty="0">
                <a:solidFill>
                  <a:srgbClr val="FFFFFF"/>
                </a:solidFill>
                <a:latin typeface="Arial"/>
                <a:cs typeface="Arial"/>
              </a:rPr>
              <a:t> </a:t>
            </a:r>
            <a:r>
              <a:rPr sz="1600" b="1" dirty="0">
                <a:solidFill>
                  <a:srgbClr val="FFFFFF"/>
                </a:solidFill>
                <a:latin typeface="Arial"/>
                <a:cs typeface="Arial"/>
              </a:rPr>
              <a:t>are</a:t>
            </a:r>
            <a:r>
              <a:rPr sz="1600" b="1" spc="-5" dirty="0">
                <a:solidFill>
                  <a:srgbClr val="FFFFFF"/>
                </a:solidFill>
                <a:latin typeface="Arial"/>
                <a:cs typeface="Arial"/>
              </a:rPr>
              <a:t> </a:t>
            </a:r>
            <a:r>
              <a:rPr sz="1600" b="1" spc="-10" dirty="0" smtClean="0">
                <a:solidFill>
                  <a:srgbClr val="FFFFFF"/>
                </a:solidFill>
                <a:latin typeface="Arial"/>
                <a:cs typeface="Arial"/>
              </a:rPr>
              <a:t>these</a:t>
            </a:r>
            <a:r>
              <a:rPr lang="en-US" sz="1600" b="1" spc="-5" dirty="0">
                <a:solidFill>
                  <a:srgbClr val="FFFFFF"/>
                </a:solidFill>
                <a:latin typeface="Arial"/>
                <a:cs typeface="Arial"/>
              </a:rPr>
              <a:t> </a:t>
            </a:r>
            <a:r>
              <a:rPr sz="1600" b="1" spc="-10" dirty="0" smtClean="0">
                <a:solidFill>
                  <a:srgbClr val="FFFFFF"/>
                </a:solidFill>
                <a:latin typeface="Arial"/>
                <a:cs typeface="Arial"/>
              </a:rPr>
              <a:t>pictures </a:t>
            </a:r>
            <a:r>
              <a:rPr sz="1600" b="1" spc="-10" dirty="0">
                <a:solidFill>
                  <a:srgbClr val="FFFFFF"/>
                </a:solidFill>
                <a:latin typeface="Arial"/>
                <a:cs typeface="Arial"/>
              </a:rPr>
              <a:t>examples</a:t>
            </a:r>
            <a:r>
              <a:rPr sz="1600" b="1" spc="-5" dirty="0">
                <a:solidFill>
                  <a:srgbClr val="FFFFFF"/>
                </a:solidFill>
                <a:latin typeface="Arial"/>
                <a:cs typeface="Arial"/>
              </a:rPr>
              <a:t> </a:t>
            </a:r>
            <a:r>
              <a:rPr sz="1600" b="1" spc="-10" dirty="0">
                <a:solidFill>
                  <a:srgbClr val="FFFFFF"/>
                </a:solidFill>
                <a:latin typeface="Arial"/>
                <a:cs typeface="Arial"/>
              </a:rPr>
              <a:t>of</a:t>
            </a:r>
            <a:r>
              <a:rPr sz="1600" b="1" spc="-5" dirty="0">
                <a:solidFill>
                  <a:srgbClr val="FFFFFF"/>
                </a:solidFill>
                <a:latin typeface="Arial"/>
                <a:cs typeface="Arial"/>
              </a:rPr>
              <a:t> </a:t>
            </a:r>
            <a:r>
              <a:rPr lang="en-US" sz="1600" b="1" spc="-10" dirty="0">
                <a:solidFill>
                  <a:srgbClr val="FFFFFF"/>
                </a:solidFill>
                <a:latin typeface="Arial"/>
                <a:cs typeface="Arial"/>
              </a:rPr>
              <a:t>c</a:t>
            </a:r>
            <a:r>
              <a:rPr sz="1600" b="1" spc="-10" dirty="0" smtClean="0">
                <a:solidFill>
                  <a:srgbClr val="FFFFFF"/>
                </a:solidFill>
                <a:latin typeface="Arial"/>
                <a:cs typeface="Arial"/>
              </a:rPr>
              <a:t>hemical</a:t>
            </a:r>
            <a:r>
              <a:rPr lang="en-US" sz="1600" b="1" spc="-5" dirty="0" smtClean="0">
                <a:solidFill>
                  <a:srgbClr val="FFFFFF"/>
                </a:solidFill>
                <a:latin typeface="Arial"/>
                <a:cs typeface="Arial"/>
              </a:rPr>
              <a:t> </a:t>
            </a:r>
            <a:r>
              <a:rPr lang="en-US" sz="1600" b="1" spc="-10" dirty="0">
                <a:solidFill>
                  <a:srgbClr val="FFFFFF"/>
                </a:solidFill>
                <a:latin typeface="Arial"/>
                <a:cs typeface="Arial"/>
              </a:rPr>
              <a:t>e</a:t>
            </a:r>
            <a:r>
              <a:rPr sz="1600" b="1" spc="-10" dirty="0" smtClean="0">
                <a:solidFill>
                  <a:srgbClr val="FFFFFF"/>
                </a:solidFill>
                <a:latin typeface="Arial"/>
                <a:cs typeface="Arial"/>
              </a:rPr>
              <a:t>nergy</a:t>
            </a:r>
            <a:r>
              <a:rPr sz="1600" b="1" spc="-10" dirty="0">
                <a:solidFill>
                  <a:srgbClr val="FFFFFF"/>
                </a:solidFill>
                <a:latin typeface="Arial"/>
                <a:cs typeface="Arial"/>
              </a:rPr>
              <a:t>?</a:t>
            </a:r>
            <a:r>
              <a:rPr sz="1600" b="1" spc="-5" dirty="0">
                <a:solidFill>
                  <a:srgbClr val="FFFFFF"/>
                </a:solidFill>
                <a:latin typeface="Arial"/>
                <a:cs typeface="Arial"/>
              </a:rPr>
              <a:t> </a:t>
            </a:r>
            <a:r>
              <a:rPr sz="1600" b="1" spc="-10" dirty="0">
                <a:solidFill>
                  <a:srgbClr val="FFFFFF"/>
                </a:solidFill>
                <a:latin typeface="Arial"/>
                <a:cs typeface="Arial"/>
              </a:rPr>
              <a:t>Can</a:t>
            </a:r>
            <a:r>
              <a:rPr sz="1600" b="1" spc="-5" dirty="0">
                <a:solidFill>
                  <a:srgbClr val="FFFFFF"/>
                </a:solidFill>
                <a:latin typeface="Arial"/>
                <a:cs typeface="Arial"/>
              </a:rPr>
              <a:t> </a:t>
            </a:r>
            <a:r>
              <a:rPr sz="1600" b="1" spc="-10" dirty="0">
                <a:solidFill>
                  <a:srgbClr val="FFFFFF"/>
                </a:solidFill>
                <a:latin typeface="Arial"/>
                <a:cs typeface="Arial"/>
              </a:rPr>
              <a:t>these pictures</a:t>
            </a:r>
            <a:r>
              <a:rPr sz="1600" b="1" spc="-5" dirty="0">
                <a:solidFill>
                  <a:srgbClr val="FFFFFF"/>
                </a:solidFill>
                <a:latin typeface="Arial"/>
                <a:cs typeface="Arial"/>
              </a:rPr>
              <a:t> </a:t>
            </a:r>
            <a:r>
              <a:rPr sz="1600" b="1" spc="-10" dirty="0" smtClean="0">
                <a:solidFill>
                  <a:srgbClr val="FFFFFF"/>
                </a:solidFill>
                <a:latin typeface="Arial"/>
                <a:cs typeface="Arial"/>
              </a:rPr>
              <a:t>be</a:t>
            </a:r>
            <a:r>
              <a:rPr lang="en-US" sz="1600" b="1" spc="-5" dirty="0">
                <a:solidFill>
                  <a:srgbClr val="FFFFFF"/>
                </a:solidFill>
                <a:latin typeface="Arial"/>
                <a:cs typeface="Arial"/>
              </a:rPr>
              <a:t> </a:t>
            </a:r>
            <a:r>
              <a:rPr sz="1600" b="1" spc="-10" dirty="0" smtClean="0">
                <a:solidFill>
                  <a:srgbClr val="FFFFFF"/>
                </a:solidFill>
                <a:latin typeface="Arial"/>
                <a:cs typeface="Arial"/>
              </a:rPr>
              <a:t>examples</a:t>
            </a:r>
            <a:r>
              <a:rPr sz="1600" b="1" spc="-5" dirty="0" smtClean="0">
                <a:solidFill>
                  <a:srgbClr val="FFFFFF"/>
                </a:solidFill>
                <a:latin typeface="Arial"/>
                <a:cs typeface="Arial"/>
              </a:rPr>
              <a:t> </a:t>
            </a:r>
            <a:r>
              <a:rPr sz="1600" b="1" spc="-10" dirty="0">
                <a:solidFill>
                  <a:srgbClr val="FFFFFF"/>
                </a:solidFill>
                <a:latin typeface="Arial"/>
                <a:cs typeface="Arial"/>
              </a:rPr>
              <a:t>of</a:t>
            </a:r>
            <a:r>
              <a:rPr sz="1600" b="1" spc="-5" dirty="0">
                <a:solidFill>
                  <a:srgbClr val="FFFFFF"/>
                </a:solidFill>
                <a:latin typeface="Arial"/>
                <a:cs typeface="Arial"/>
              </a:rPr>
              <a:t> </a:t>
            </a:r>
            <a:r>
              <a:rPr sz="1600" b="1" spc="-10" dirty="0">
                <a:solidFill>
                  <a:srgbClr val="FFFFFF"/>
                </a:solidFill>
                <a:latin typeface="Arial"/>
                <a:cs typeface="Arial"/>
              </a:rPr>
              <a:t>any</a:t>
            </a:r>
            <a:r>
              <a:rPr sz="1600" b="1" spc="-5" dirty="0">
                <a:solidFill>
                  <a:srgbClr val="FFFFFF"/>
                </a:solidFill>
                <a:latin typeface="Arial"/>
                <a:cs typeface="Arial"/>
              </a:rPr>
              <a:t> </a:t>
            </a:r>
            <a:r>
              <a:rPr sz="1600" b="1" spc="-10" dirty="0">
                <a:solidFill>
                  <a:srgbClr val="FFFFFF"/>
                </a:solidFill>
                <a:latin typeface="Arial"/>
                <a:cs typeface="Arial"/>
              </a:rPr>
              <a:t>other</a:t>
            </a:r>
            <a:r>
              <a:rPr sz="1600" b="1" spc="-5" dirty="0">
                <a:solidFill>
                  <a:srgbClr val="FFFFFF"/>
                </a:solidFill>
                <a:latin typeface="Arial"/>
                <a:cs typeface="Arial"/>
              </a:rPr>
              <a:t> </a:t>
            </a:r>
            <a:r>
              <a:rPr sz="1600" b="1" spc="-10" dirty="0">
                <a:solidFill>
                  <a:srgbClr val="FFFFFF"/>
                </a:solidFill>
                <a:latin typeface="Arial"/>
                <a:cs typeface="Arial"/>
              </a:rPr>
              <a:t>forms</a:t>
            </a:r>
            <a:r>
              <a:rPr sz="1600" b="1" spc="-5" dirty="0">
                <a:solidFill>
                  <a:srgbClr val="FFFFFF"/>
                </a:solidFill>
                <a:latin typeface="Arial"/>
                <a:cs typeface="Arial"/>
              </a:rPr>
              <a:t> </a:t>
            </a:r>
            <a:r>
              <a:rPr sz="1600" b="1" spc="-10" dirty="0" smtClean="0">
                <a:solidFill>
                  <a:srgbClr val="FFFFFF"/>
                </a:solidFill>
                <a:latin typeface="Arial"/>
                <a:cs typeface="Arial"/>
              </a:rPr>
              <a:t>of</a:t>
            </a:r>
            <a:r>
              <a:rPr lang="en-US" sz="1600" dirty="0">
                <a:latin typeface="Arial"/>
                <a:cs typeface="Arial"/>
              </a:rPr>
              <a:t> </a:t>
            </a:r>
            <a:r>
              <a:rPr sz="1600" b="1" spc="-10" dirty="0" smtClean="0">
                <a:solidFill>
                  <a:srgbClr val="FFFFFF"/>
                </a:solidFill>
                <a:latin typeface="Arial"/>
                <a:cs typeface="Arial"/>
              </a:rPr>
              <a:t>energy</a:t>
            </a:r>
            <a:r>
              <a:rPr sz="1600" b="1" spc="-10" dirty="0">
                <a:solidFill>
                  <a:srgbClr val="FFFFFF"/>
                </a:solidFill>
                <a:latin typeface="Arial"/>
                <a:cs typeface="Arial"/>
              </a:rPr>
              <a:t>?</a:t>
            </a:r>
            <a:endParaRPr sz="1600" dirty="0">
              <a:latin typeface="Arial"/>
              <a:cs typeface="Aria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812949" y="1047799"/>
            <a:ext cx="3997325" cy="2959735"/>
          </a:xfrm>
          <a:custGeom>
            <a:avLst/>
            <a:gdLst/>
            <a:ahLst/>
            <a:cxnLst/>
            <a:rect l="l" t="t" r="r" b="b"/>
            <a:pathLst>
              <a:path w="3997325" h="2959735">
                <a:moveTo>
                  <a:pt x="0" y="0"/>
                </a:moveTo>
                <a:lnTo>
                  <a:pt x="3997149" y="0"/>
                </a:lnTo>
                <a:lnTo>
                  <a:pt x="3997149" y="2959249"/>
                </a:lnTo>
                <a:lnTo>
                  <a:pt x="0" y="2959249"/>
                </a:lnTo>
                <a:lnTo>
                  <a:pt x="0" y="0"/>
                </a:lnTo>
                <a:close/>
              </a:path>
            </a:pathLst>
          </a:custGeom>
          <a:solidFill>
            <a:srgbClr val="000000"/>
          </a:solidFill>
        </p:spPr>
        <p:txBody>
          <a:bodyPr wrap="square" lIns="0" tIns="0" rIns="0" bIns="0" rtlCol="0"/>
          <a:lstStyle/>
          <a:p>
            <a:endParaRPr/>
          </a:p>
        </p:txBody>
      </p:sp>
      <p:sp>
        <p:nvSpPr>
          <p:cNvPr id="5" name="object 5"/>
          <p:cNvSpPr/>
          <p:nvPr/>
        </p:nvSpPr>
        <p:spPr>
          <a:xfrm>
            <a:off x="812949" y="1047799"/>
            <a:ext cx="3997149" cy="2959249"/>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6003069" y="1483256"/>
            <a:ext cx="2454350" cy="1495524"/>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6025324" y="3129083"/>
            <a:ext cx="2454350" cy="1495525"/>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6003069" y="4730284"/>
            <a:ext cx="2454350" cy="1607749"/>
          </a:xfrm>
          <a:prstGeom prst="rect">
            <a:avLst/>
          </a:prstGeom>
          <a:blipFill>
            <a:blip r:embed="rId6" cstate="print"/>
            <a:stretch>
              <a:fillRect/>
            </a:stretch>
          </a:blipFill>
        </p:spPr>
        <p:txBody>
          <a:bodyPr wrap="square" lIns="0" tIns="0" rIns="0" bIns="0" rtlCol="0"/>
          <a:lstStyle/>
          <a:p>
            <a:endParaRPr/>
          </a:p>
        </p:txBody>
      </p:sp>
      <p:sp>
        <p:nvSpPr>
          <p:cNvPr id="13" name="object 13"/>
          <p:cNvSpPr txBox="1">
            <a:spLocks noGrp="1"/>
          </p:cNvSpPr>
          <p:nvPr>
            <p:ph type="title"/>
          </p:nvPr>
        </p:nvSpPr>
        <p:spPr>
          <a:xfrm>
            <a:off x="681811" y="378688"/>
            <a:ext cx="7772400" cy="615553"/>
          </a:xfrm>
          <a:prstGeom prst="rect">
            <a:avLst/>
          </a:prstGeom>
        </p:spPr>
        <p:txBody>
          <a:bodyPr vert="horz" wrap="square" lIns="0" tIns="0" rIns="0" bIns="0" rtlCol="0">
            <a:spAutoFit/>
          </a:bodyPr>
          <a:lstStyle/>
          <a:p>
            <a:pPr marL="228600">
              <a:lnSpc>
                <a:spcPct val="100000"/>
              </a:lnSpc>
            </a:pPr>
            <a:r>
              <a:rPr b="1" spc="-20" dirty="0">
                <a:effectLst>
                  <a:outerShdw blurRad="38100" dist="38100" dir="2700000" algn="tl">
                    <a:srgbClr val="000000">
                      <a:alpha val="43137"/>
                    </a:srgbClr>
                  </a:outerShdw>
                </a:effectLst>
              </a:rPr>
              <a:t>Chemical</a:t>
            </a:r>
            <a:r>
              <a:rPr b="1" spc="-5" dirty="0">
                <a:effectLst>
                  <a:outerShdw blurRad="38100" dist="38100" dir="2700000" algn="tl">
                    <a:srgbClr val="000000">
                      <a:alpha val="43137"/>
                    </a:srgbClr>
                  </a:outerShdw>
                </a:effectLst>
              </a:rPr>
              <a:t> </a:t>
            </a:r>
            <a:r>
              <a:rPr b="1" spc="-25" dirty="0">
                <a:effectLst>
                  <a:outerShdw blurRad="38100" dist="38100" dir="2700000" algn="tl">
                    <a:srgbClr val="000000">
                      <a:alpha val="43137"/>
                    </a:srgbClr>
                  </a:outerShdw>
                </a:effectLst>
              </a:rPr>
              <a:t>Energy</a:t>
            </a:r>
          </a:p>
        </p:txBody>
      </p:sp>
      <p:sp>
        <p:nvSpPr>
          <p:cNvPr id="12" name="Content Placeholder 11"/>
          <p:cNvSpPr>
            <a:spLocks noGrp="1"/>
          </p:cNvSpPr>
          <p:nvPr>
            <p:ph idx="1"/>
          </p:nvPr>
        </p:nvSpPr>
        <p:spPr>
          <a:xfrm>
            <a:off x="304800" y="4208257"/>
            <a:ext cx="5258581" cy="2009663"/>
          </a:xfrm>
        </p:spPr>
        <p:txBody>
          <a:bodyPr/>
          <a:lstStyle/>
          <a:p>
            <a:pPr marL="0" indent="0">
              <a:buNone/>
            </a:pPr>
            <a:r>
              <a:rPr lang="en-US" dirty="0">
                <a:effectLst>
                  <a:outerShdw blurRad="38100" dist="38100" dir="2700000" algn="tl">
                    <a:srgbClr val="000000">
                      <a:alpha val="43137"/>
                    </a:srgbClr>
                  </a:outerShdw>
                </a:effectLst>
              </a:rPr>
              <a:t>2.  </a:t>
            </a:r>
            <a:r>
              <a:rPr lang="en-US" sz="2800" dirty="0">
                <a:solidFill>
                  <a:schemeClr val="accent6">
                    <a:lumMod val="60000"/>
                    <a:lumOff val="40000"/>
                  </a:schemeClr>
                </a:solidFill>
                <a:effectLst>
                  <a:outerShdw blurRad="38100" dist="38100" dir="2700000" algn="tl">
                    <a:srgbClr val="000000">
                      <a:alpha val="43137"/>
                    </a:srgbClr>
                  </a:outerShdw>
                </a:effectLst>
              </a:rPr>
              <a:t>Teacher Explanation: </a:t>
            </a:r>
            <a:r>
              <a:rPr lang="en-US" dirty="0">
                <a:effectLst>
                  <a:outerShdw blurRad="38100" dist="38100" dir="2700000" algn="tl">
                    <a:srgbClr val="000000">
                      <a:alpha val="43137"/>
                    </a:srgbClr>
                  </a:outerShdw>
                </a:effectLst>
              </a:rPr>
              <a:t>This girl is eating a peach, her body will eventually break down the peach through digestion by several chemical reactions and use the nutrients for energy she will need to grow and play.</a:t>
            </a:r>
          </a:p>
          <a:p>
            <a:endParaRPr lang="en-US" dirty="0"/>
          </a:p>
        </p:txBody>
      </p:sp>
      <p:sp>
        <p:nvSpPr>
          <p:cNvPr id="16" name="object 16"/>
          <p:cNvSpPr txBox="1">
            <a:spLocks noGrp="1"/>
          </p:cNvSpPr>
          <p:nvPr>
            <p:ph type="ftr" sz="quarter" idx="11"/>
          </p:nvPr>
        </p:nvSpPr>
        <p:spPr>
          <a:prstGeom prst="rect">
            <a:avLst/>
          </a:prstGeom>
        </p:spPr>
        <p:txBody>
          <a:bodyPr vert="horz" wrap="square" lIns="0" tIns="0" rIns="0" bIns="0" rtlCol="0">
            <a:spAutoFit/>
          </a:bodyPr>
          <a:lstStyle/>
          <a:p>
            <a:pPr marL="12700">
              <a:lnSpc>
                <a:spcPct val="100000"/>
              </a:lnSpc>
            </a:pPr>
            <a:r>
              <a:rPr spc="-5" dirty="0"/>
              <a:t>All </a:t>
            </a:r>
            <a:r>
              <a:rPr spc="-10" dirty="0"/>
              <a:t>Images</a:t>
            </a:r>
            <a:r>
              <a:rPr spc="-5" dirty="0"/>
              <a:t> </a:t>
            </a:r>
            <a:r>
              <a:rPr dirty="0"/>
              <a:t>in</a:t>
            </a:r>
            <a:r>
              <a:rPr spc="-5" dirty="0"/>
              <a:t> Powerpoint obtained from: </a:t>
            </a:r>
            <a:r>
              <a:rPr spc="-10" dirty="0"/>
              <a:t>commons.wikimedia.org</a:t>
            </a:r>
          </a:p>
        </p:txBody>
      </p:sp>
      <p:sp>
        <p:nvSpPr>
          <p:cNvPr id="15" name="object 15"/>
          <p:cNvSpPr txBox="1"/>
          <p:nvPr/>
        </p:nvSpPr>
        <p:spPr>
          <a:xfrm>
            <a:off x="5608186" y="266971"/>
            <a:ext cx="3376295" cy="897682"/>
          </a:xfrm>
          <a:prstGeom prst="rect">
            <a:avLst/>
          </a:prstGeom>
        </p:spPr>
        <p:txBody>
          <a:bodyPr vert="horz" wrap="square" lIns="0" tIns="0" rIns="0" bIns="0" rtlCol="0">
            <a:spAutoFit/>
          </a:bodyPr>
          <a:lstStyle/>
          <a:p>
            <a:pPr marL="130810" marR="5080" indent="-118745">
              <a:lnSpc>
                <a:spcPts val="1380"/>
              </a:lnSpc>
            </a:pPr>
            <a:r>
              <a:rPr sz="1600" b="1" spc="-5" dirty="0">
                <a:solidFill>
                  <a:srgbClr val="FFFFFF"/>
                </a:solidFill>
                <a:latin typeface="Arial"/>
                <a:cs typeface="Arial"/>
              </a:rPr>
              <a:t>3. </a:t>
            </a:r>
            <a:r>
              <a:rPr sz="1600" b="1" spc="-10" dirty="0">
                <a:solidFill>
                  <a:srgbClr val="FFFFFF"/>
                </a:solidFill>
                <a:latin typeface="Arial"/>
                <a:cs typeface="Arial"/>
              </a:rPr>
              <a:t>Student</a:t>
            </a:r>
            <a:r>
              <a:rPr sz="1600" b="1" spc="-5" dirty="0">
                <a:solidFill>
                  <a:srgbClr val="FFFFFF"/>
                </a:solidFill>
                <a:latin typeface="Arial"/>
                <a:cs typeface="Arial"/>
              </a:rPr>
              <a:t> </a:t>
            </a:r>
            <a:r>
              <a:rPr sz="1600" b="1" spc="-10" dirty="0">
                <a:solidFill>
                  <a:srgbClr val="FFFFFF"/>
                </a:solidFill>
                <a:latin typeface="Arial"/>
                <a:cs typeface="Arial"/>
              </a:rPr>
              <a:t>Discussion:</a:t>
            </a:r>
            <a:r>
              <a:rPr sz="1600" b="1" spc="-5" dirty="0">
                <a:solidFill>
                  <a:srgbClr val="FFFFFF"/>
                </a:solidFill>
                <a:latin typeface="Arial"/>
                <a:cs typeface="Arial"/>
              </a:rPr>
              <a:t> </a:t>
            </a:r>
            <a:r>
              <a:rPr sz="1600" b="1" spc="-10" dirty="0">
                <a:solidFill>
                  <a:srgbClr val="FFFFFF"/>
                </a:solidFill>
                <a:latin typeface="Arial"/>
                <a:cs typeface="Arial"/>
              </a:rPr>
              <a:t>Why</a:t>
            </a:r>
            <a:r>
              <a:rPr sz="1600" b="1" spc="-5" dirty="0">
                <a:solidFill>
                  <a:srgbClr val="FFFFFF"/>
                </a:solidFill>
                <a:latin typeface="Arial"/>
                <a:cs typeface="Arial"/>
              </a:rPr>
              <a:t> </a:t>
            </a:r>
            <a:r>
              <a:rPr sz="1600" b="1" dirty="0">
                <a:solidFill>
                  <a:srgbClr val="FFFFFF"/>
                </a:solidFill>
                <a:latin typeface="Arial"/>
                <a:cs typeface="Arial"/>
              </a:rPr>
              <a:t>are</a:t>
            </a:r>
            <a:r>
              <a:rPr sz="1600" b="1" spc="-5" dirty="0">
                <a:solidFill>
                  <a:srgbClr val="FFFFFF"/>
                </a:solidFill>
                <a:latin typeface="Arial"/>
                <a:cs typeface="Arial"/>
              </a:rPr>
              <a:t> </a:t>
            </a:r>
            <a:r>
              <a:rPr sz="1600" b="1" spc="-10" dirty="0" smtClean="0">
                <a:solidFill>
                  <a:srgbClr val="FFFFFF"/>
                </a:solidFill>
                <a:latin typeface="Arial"/>
                <a:cs typeface="Arial"/>
              </a:rPr>
              <a:t>these</a:t>
            </a:r>
            <a:r>
              <a:rPr lang="en-US" sz="1600" b="1" spc="-5" dirty="0">
                <a:solidFill>
                  <a:srgbClr val="FFFFFF"/>
                </a:solidFill>
                <a:latin typeface="Arial"/>
                <a:cs typeface="Arial"/>
              </a:rPr>
              <a:t> </a:t>
            </a:r>
            <a:r>
              <a:rPr sz="1600" b="1" spc="-10" dirty="0" smtClean="0">
                <a:solidFill>
                  <a:srgbClr val="FFFFFF"/>
                </a:solidFill>
                <a:latin typeface="Arial"/>
                <a:cs typeface="Arial"/>
              </a:rPr>
              <a:t>pictures </a:t>
            </a:r>
            <a:r>
              <a:rPr sz="1600" b="1" spc="-10" dirty="0">
                <a:solidFill>
                  <a:srgbClr val="FFFFFF"/>
                </a:solidFill>
                <a:latin typeface="Arial"/>
                <a:cs typeface="Arial"/>
              </a:rPr>
              <a:t>examples</a:t>
            </a:r>
            <a:r>
              <a:rPr sz="1600" b="1" spc="-5" dirty="0">
                <a:solidFill>
                  <a:srgbClr val="FFFFFF"/>
                </a:solidFill>
                <a:latin typeface="Arial"/>
                <a:cs typeface="Arial"/>
              </a:rPr>
              <a:t> </a:t>
            </a:r>
            <a:r>
              <a:rPr sz="1600" b="1" spc="-10" dirty="0">
                <a:solidFill>
                  <a:srgbClr val="FFFFFF"/>
                </a:solidFill>
                <a:latin typeface="Arial"/>
                <a:cs typeface="Arial"/>
              </a:rPr>
              <a:t>of</a:t>
            </a:r>
            <a:r>
              <a:rPr sz="1600" b="1" spc="-5" dirty="0">
                <a:solidFill>
                  <a:srgbClr val="FFFFFF"/>
                </a:solidFill>
                <a:latin typeface="Arial"/>
                <a:cs typeface="Arial"/>
              </a:rPr>
              <a:t> </a:t>
            </a:r>
            <a:r>
              <a:rPr lang="en-US" sz="1600" b="1" spc="-10" dirty="0">
                <a:solidFill>
                  <a:srgbClr val="FFFFFF"/>
                </a:solidFill>
                <a:latin typeface="Arial"/>
                <a:cs typeface="Arial"/>
              </a:rPr>
              <a:t>c</a:t>
            </a:r>
            <a:r>
              <a:rPr sz="1600" b="1" spc="-10" dirty="0" smtClean="0">
                <a:solidFill>
                  <a:srgbClr val="FFFFFF"/>
                </a:solidFill>
                <a:latin typeface="Arial"/>
                <a:cs typeface="Arial"/>
              </a:rPr>
              <a:t>hemical</a:t>
            </a:r>
            <a:r>
              <a:rPr lang="en-US" sz="1600" b="1" spc="-5" dirty="0" smtClean="0">
                <a:solidFill>
                  <a:srgbClr val="FFFFFF"/>
                </a:solidFill>
                <a:latin typeface="Arial"/>
                <a:cs typeface="Arial"/>
              </a:rPr>
              <a:t> </a:t>
            </a:r>
            <a:r>
              <a:rPr lang="en-US" sz="1600" b="1" spc="-10" dirty="0">
                <a:solidFill>
                  <a:srgbClr val="FFFFFF"/>
                </a:solidFill>
                <a:latin typeface="Arial"/>
                <a:cs typeface="Arial"/>
              </a:rPr>
              <a:t>e</a:t>
            </a:r>
            <a:r>
              <a:rPr sz="1600" b="1" spc="-10" dirty="0" smtClean="0">
                <a:solidFill>
                  <a:srgbClr val="FFFFFF"/>
                </a:solidFill>
                <a:latin typeface="Arial"/>
                <a:cs typeface="Arial"/>
              </a:rPr>
              <a:t>nergy</a:t>
            </a:r>
            <a:r>
              <a:rPr sz="1600" b="1" spc="-10" dirty="0">
                <a:solidFill>
                  <a:srgbClr val="FFFFFF"/>
                </a:solidFill>
                <a:latin typeface="Arial"/>
                <a:cs typeface="Arial"/>
              </a:rPr>
              <a:t>?</a:t>
            </a:r>
            <a:r>
              <a:rPr sz="1600" b="1" spc="-5" dirty="0">
                <a:solidFill>
                  <a:srgbClr val="FFFFFF"/>
                </a:solidFill>
                <a:latin typeface="Arial"/>
                <a:cs typeface="Arial"/>
              </a:rPr>
              <a:t> </a:t>
            </a:r>
            <a:r>
              <a:rPr sz="1600" b="1" spc="-10" dirty="0">
                <a:solidFill>
                  <a:srgbClr val="FFFFFF"/>
                </a:solidFill>
                <a:latin typeface="Arial"/>
                <a:cs typeface="Arial"/>
              </a:rPr>
              <a:t>Can</a:t>
            </a:r>
            <a:r>
              <a:rPr sz="1600" b="1" spc="-5" dirty="0">
                <a:solidFill>
                  <a:srgbClr val="FFFFFF"/>
                </a:solidFill>
                <a:latin typeface="Arial"/>
                <a:cs typeface="Arial"/>
              </a:rPr>
              <a:t> </a:t>
            </a:r>
            <a:r>
              <a:rPr sz="1600" b="1" spc="-10" dirty="0">
                <a:solidFill>
                  <a:srgbClr val="FFFFFF"/>
                </a:solidFill>
                <a:latin typeface="Arial"/>
                <a:cs typeface="Arial"/>
              </a:rPr>
              <a:t>these pictures</a:t>
            </a:r>
            <a:r>
              <a:rPr sz="1600" b="1" spc="-5" dirty="0">
                <a:solidFill>
                  <a:srgbClr val="FFFFFF"/>
                </a:solidFill>
                <a:latin typeface="Arial"/>
                <a:cs typeface="Arial"/>
              </a:rPr>
              <a:t> </a:t>
            </a:r>
            <a:r>
              <a:rPr sz="1600" b="1" spc="-10" dirty="0" smtClean="0">
                <a:solidFill>
                  <a:srgbClr val="FFFFFF"/>
                </a:solidFill>
                <a:latin typeface="Arial"/>
                <a:cs typeface="Arial"/>
              </a:rPr>
              <a:t>be</a:t>
            </a:r>
            <a:r>
              <a:rPr lang="en-US" sz="1600" b="1" spc="-5" dirty="0">
                <a:solidFill>
                  <a:srgbClr val="FFFFFF"/>
                </a:solidFill>
                <a:latin typeface="Arial"/>
                <a:cs typeface="Arial"/>
              </a:rPr>
              <a:t> </a:t>
            </a:r>
            <a:r>
              <a:rPr sz="1600" b="1" spc="-10" dirty="0" smtClean="0">
                <a:solidFill>
                  <a:srgbClr val="FFFFFF"/>
                </a:solidFill>
                <a:latin typeface="Arial"/>
                <a:cs typeface="Arial"/>
              </a:rPr>
              <a:t>examples</a:t>
            </a:r>
            <a:r>
              <a:rPr sz="1600" b="1" spc="-5" dirty="0" smtClean="0">
                <a:solidFill>
                  <a:srgbClr val="FFFFFF"/>
                </a:solidFill>
                <a:latin typeface="Arial"/>
                <a:cs typeface="Arial"/>
              </a:rPr>
              <a:t> </a:t>
            </a:r>
            <a:r>
              <a:rPr sz="1600" b="1" spc="-10" dirty="0">
                <a:solidFill>
                  <a:srgbClr val="FFFFFF"/>
                </a:solidFill>
                <a:latin typeface="Arial"/>
                <a:cs typeface="Arial"/>
              </a:rPr>
              <a:t>of</a:t>
            </a:r>
            <a:r>
              <a:rPr sz="1600" b="1" spc="-5" dirty="0">
                <a:solidFill>
                  <a:srgbClr val="FFFFFF"/>
                </a:solidFill>
                <a:latin typeface="Arial"/>
                <a:cs typeface="Arial"/>
              </a:rPr>
              <a:t> </a:t>
            </a:r>
            <a:r>
              <a:rPr sz="1600" b="1" spc="-10" dirty="0">
                <a:solidFill>
                  <a:srgbClr val="FFFFFF"/>
                </a:solidFill>
                <a:latin typeface="Arial"/>
                <a:cs typeface="Arial"/>
              </a:rPr>
              <a:t>any</a:t>
            </a:r>
            <a:r>
              <a:rPr sz="1600" b="1" spc="-5" dirty="0">
                <a:solidFill>
                  <a:srgbClr val="FFFFFF"/>
                </a:solidFill>
                <a:latin typeface="Arial"/>
                <a:cs typeface="Arial"/>
              </a:rPr>
              <a:t> </a:t>
            </a:r>
            <a:r>
              <a:rPr sz="1600" b="1" spc="-10" dirty="0">
                <a:solidFill>
                  <a:srgbClr val="FFFFFF"/>
                </a:solidFill>
                <a:latin typeface="Arial"/>
                <a:cs typeface="Arial"/>
              </a:rPr>
              <a:t>other</a:t>
            </a:r>
            <a:r>
              <a:rPr sz="1600" b="1" spc="-5" dirty="0">
                <a:solidFill>
                  <a:srgbClr val="FFFFFF"/>
                </a:solidFill>
                <a:latin typeface="Arial"/>
                <a:cs typeface="Arial"/>
              </a:rPr>
              <a:t> </a:t>
            </a:r>
            <a:r>
              <a:rPr sz="1600" b="1" spc="-10" dirty="0">
                <a:solidFill>
                  <a:srgbClr val="FFFFFF"/>
                </a:solidFill>
                <a:latin typeface="Arial"/>
                <a:cs typeface="Arial"/>
              </a:rPr>
              <a:t>forms</a:t>
            </a:r>
            <a:r>
              <a:rPr sz="1600" b="1" spc="-5" dirty="0">
                <a:solidFill>
                  <a:srgbClr val="FFFFFF"/>
                </a:solidFill>
                <a:latin typeface="Arial"/>
                <a:cs typeface="Arial"/>
              </a:rPr>
              <a:t> </a:t>
            </a:r>
            <a:r>
              <a:rPr sz="1600" b="1" spc="-10" dirty="0" smtClean="0">
                <a:solidFill>
                  <a:srgbClr val="FFFFFF"/>
                </a:solidFill>
                <a:latin typeface="Arial"/>
                <a:cs typeface="Arial"/>
              </a:rPr>
              <a:t>of</a:t>
            </a:r>
            <a:r>
              <a:rPr lang="en-US" sz="1600" dirty="0">
                <a:latin typeface="Arial"/>
                <a:cs typeface="Arial"/>
              </a:rPr>
              <a:t> </a:t>
            </a:r>
            <a:r>
              <a:rPr sz="1600" b="1" spc="-10" dirty="0" smtClean="0">
                <a:solidFill>
                  <a:srgbClr val="FFFFFF"/>
                </a:solidFill>
                <a:latin typeface="Arial"/>
                <a:cs typeface="Arial"/>
              </a:rPr>
              <a:t>energy</a:t>
            </a:r>
            <a:r>
              <a:rPr sz="1600" b="1" spc="-10" dirty="0">
                <a:solidFill>
                  <a:srgbClr val="FFFFFF"/>
                </a:solidFill>
                <a:latin typeface="Arial"/>
                <a:cs typeface="Arial"/>
              </a:rPr>
              <a:t>?</a:t>
            </a:r>
            <a:endParaRPr sz="1600" dirty="0">
              <a:latin typeface="Arial"/>
              <a:cs typeface="Arial"/>
            </a:endParaRPr>
          </a:p>
        </p:txBody>
      </p:sp>
    </p:spTree>
    <p:extLst>
      <p:ext uri="{BB962C8B-B14F-4D97-AF65-F5344CB8AC3E}">
        <p14:creationId xmlns:p14="http://schemas.microsoft.com/office/powerpoint/2010/main" val="14601937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812949" y="1047799"/>
            <a:ext cx="3997325" cy="2959735"/>
          </a:xfrm>
          <a:custGeom>
            <a:avLst/>
            <a:gdLst/>
            <a:ahLst/>
            <a:cxnLst/>
            <a:rect l="l" t="t" r="r" b="b"/>
            <a:pathLst>
              <a:path w="3997325" h="2959735">
                <a:moveTo>
                  <a:pt x="0" y="0"/>
                </a:moveTo>
                <a:lnTo>
                  <a:pt x="3997149" y="0"/>
                </a:lnTo>
                <a:lnTo>
                  <a:pt x="3997149" y="2959249"/>
                </a:lnTo>
                <a:lnTo>
                  <a:pt x="0" y="2959249"/>
                </a:lnTo>
                <a:lnTo>
                  <a:pt x="0" y="0"/>
                </a:lnTo>
                <a:close/>
              </a:path>
            </a:pathLst>
          </a:custGeom>
          <a:solidFill>
            <a:srgbClr val="000000"/>
          </a:solidFill>
        </p:spPr>
        <p:txBody>
          <a:bodyPr wrap="square" lIns="0" tIns="0" rIns="0" bIns="0" rtlCol="0"/>
          <a:lstStyle/>
          <a:p>
            <a:endParaRPr/>
          </a:p>
        </p:txBody>
      </p:sp>
      <p:sp>
        <p:nvSpPr>
          <p:cNvPr id="5" name="object 5"/>
          <p:cNvSpPr/>
          <p:nvPr/>
        </p:nvSpPr>
        <p:spPr>
          <a:xfrm>
            <a:off x="812949" y="1047799"/>
            <a:ext cx="3997149" cy="2959249"/>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6025500" y="1183078"/>
            <a:ext cx="2454350" cy="1495524"/>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6025500" y="2895600"/>
            <a:ext cx="2454350" cy="1495525"/>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6045853" y="4521988"/>
            <a:ext cx="2454350" cy="1607749"/>
          </a:xfrm>
          <a:prstGeom prst="rect">
            <a:avLst/>
          </a:prstGeom>
          <a:blipFill>
            <a:blip r:embed="rId6" cstate="print"/>
            <a:stretch>
              <a:fillRect/>
            </a:stretch>
          </a:blipFill>
        </p:spPr>
        <p:txBody>
          <a:bodyPr wrap="square" lIns="0" tIns="0" rIns="0" bIns="0" rtlCol="0"/>
          <a:lstStyle/>
          <a:p>
            <a:endParaRPr/>
          </a:p>
        </p:txBody>
      </p:sp>
      <p:sp>
        <p:nvSpPr>
          <p:cNvPr id="13" name="object 13"/>
          <p:cNvSpPr txBox="1">
            <a:spLocks noGrp="1"/>
          </p:cNvSpPr>
          <p:nvPr>
            <p:ph type="title"/>
          </p:nvPr>
        </p:nvSpPr>
        <p:spPr>
          <a:xfrm>
            <a:off x="493665" y="294203"/>
            <a:ext cx="7772400" cy="615553"/>
          </a:xfrm>
          <a:prstGeom prst="rect">
            <a:avLst/>
          </a:prstGeom>
        </p:spPr>
        <p:txBody>
          <a:bodyPr vert="horz" wrap="square" lIns="0" tIns="0" rIns="0" bIns="0" rtlCol="0">
            <a:spAutoFit/>
          </a:bodyPr>
          <a:lstStyle/>
          <a:p>
            <a:pPr marL="228600">
              <a:lnSpc>
                <a:spcPct val="100000"/>
              </a:lnSpc>
            </a:pPr>
            <a:r>
              <a:rPr b="1" spc="-20" dirty="0">
                <a:effectLst>
                  <a:outerShdw blurRad="38100" dist="38100" dir="2700000" algn="tl">
                    <a:srgbClr val="000000">
                      <a:alpha val="43137"/>
                    </a:srgbClr>
                  </a:outerShdw>
                </a:effectLst>
              </a:rPr>
              <a:t>Chemical</a:t>
            </a:r>
            <a:r>
              <a:rPr b="1" spc="-5" dirty="0">
                <a:effectLst>
                  <a:outerShdw blurRad="38100" dist="38100" dir="2700000" algn="tl">
                    <a:srgbClr val="000000">
                      <a:alpha val="43137"/>
                    </a:srgbClr>
                  </a:outerShdw>
                </a:effectLst>
              </a:rPr>
              <a:t> </a:t>
            </a:r>
            <a:r>
              <a:rPr b="1" spc="-25" dirty="0">
                <a:effectLst>
                  <a:outerShdw blurRad="38100" dist="38100" dir="2700000" algn="tl">
                    <a:srgbClr val="000000">
                      <a:alpha val="43137"/>
                    </a:srgbClr>
                  </a:outerShdw>
                </a:effectLst>
              </a:rPr>
              <a:t>Energy</a:t>
            </a:r>
          </a:p>
        </p:txBody>
      </p:sp>
      <p:sp>
        <p:nvSpPr>
          <p:cNvPr id="12" name="Content Placeholder 11"/>
          <p:cNvSpPr>
            <a:spLocks noGrp="1"/>
          </p:cNvSpPr>
          <p:nvPr>
            <p:ph idx="1"/>
          </p:nvPr>
        </p:nvSpPr>
        <p:spPr>
          <a:xfrm>
            <a:off x="304801" y="4114800"/>
            <a:ext cx="5638800" cy="2103120"/>
          </a:xfrm>
        </p:spPr>
        <p:txBody>
          <a:bodyPr/>
          <a:lstStyle/>
          <a:p>
            <a:pPr marL="0" indent="0">
              <a:buNone/>
            </a:pPr>
            <a:r>
              <a:rPr lang="en-US" sz="2800" dirty="0">
                <a:effectLst>
                  <a:outerShdw blurRad="38100" dist="38100" dir="2700000" algn="tl">
                    <a:srgbClr val="000000">
                      <a:alpha val="43137"/>
                    </a:srgbClr>
                  </a:outerShdw>
                </a:effectLst>
              </a:rPr>
              <a:t>3. </a:t>
            </a:r>
            <a:r>
              <a:rPr lang="en-US" sz="2800" dirty="0">
                <a:solidFill>
                  <a:schemeClr val="accent6">
                    <a:lumMod val="75000"/>
                  </a:schemeClr>
                </a:solidFill>
                <a:effectLst>
                  <a:outerShdw blurRad="38100" dist="38100" dir="2700000" algn="tl">
                    <a:srgbClr val="000000">
                      <a:alpha val="43137"/>
                    </a:srgbClr>
                  </a:outerShdw>
                </a:effectLst>
              </a:rPr>
              <a:t>Student Discussion</a:t>
            </a:r>
            <a:r>
              <a:rPr lang="en-US" sz="2800"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Why are these pictures examples of chemical energy? Can these pictures be examples of any other forms of energy?</a:t>
            </a:r>
          </a:p>
          <a:p>
            <a:endParaRPr lang="en-US" dirty="0"/>
          </a:p>
        </p:txBody>
      </p:sp>
      <p:sp>
        <p:nvSpPr>
          <p:cNvPr id="16" name="object 16"/>
          <p:cNvSpPr txBox="1">
            <a:spLocks noGrp="1"/>
          </p:cNvSpPr>
          <p:nvPr>
            <p:ph type="ftr" sz="quarter" idx="11"/>
          </p:nvPr>
        </p:nvSpPr>
        <p:spPr>
          <a:prstGeom prst="rect">
            <a:avLst/>
          </a:prstGeom>
        </p:spPr>
        <p:txBody>
          <a:bodyPr vert="horz" wrap="square" lIns="0" tIns="0" rIns="0" bIns="0" rtlCol="0">
            <a:spAutoFit/>
          </a:bodyPr>
          <a:lstStyle/>
          <a:p>
            <a:pPr marL="12700">
              <a:lnSpc>
                <a:spcPct val="100000"/>
              </a:lnSpc>
            </a:pPr>
            <a:r>
              <a:rPr spc="-5" dirty="0"/>
              <a:t>All </a:t>
            </a:r>
            <a:r>
              <a:rPr spc="-10" dirty="0"/>
              <a:t>Images</a:t>
            </a:r>
            <a:r>
              <a:rPr spc="-5" dirty="0"/>
              <a:t> </a:t>
            </a:r>
            <a:r>
              <a:rPr dirty="0"/>
              <a:t>in</a:t>
            </a:r>
            <a:r>
              <a:rPr spc="-5" dirty="0"/>
              <a:t> Powerpoint obtained from: </a:t>
            </a:r>
            <a:r>
              <a:rPr spc="-10" dirty="0"/>
              <a:t>commons.wikimedia.org</a:t>
            </a:r>
          </a:p>
        </p:txBody>
      </p:sp>
    </p:spTree>
    <p:extLst>
      <p:ext uri="{BB962C8B-B14F-4D97-AF65-F5344CB8AC3E}">
        <p14:creationId xmlns:p14="http://schemas.microsoft.com/office/powerpoint/2010/main" val="36122028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685019" y="730779"/>
            <a:ext cx="7772400" cy="615553"/>
          </a:xfrm>
          <a:prstGeom prst="rect">
            <a:avLst/>
          </a:prstGeom>
        </p:spPr>
        <p:txBody>
          <a:bodyPr vert="horz" wrap="square" lIns="0" tIns="0" rIns="0" bIns="0" rtlCol="0">
            <a:spAutoFit/>
          </a:bodyPr>
          <a:lstStyle/>
          <a:p>
            <a:pPr marL="227965">
              <a:lnSpc>
                <a:spcPct val="100000"/>
              </a:lnSpc>
            </a:pPr>
            <a:r>
              <a:rPr b="1" spc="-20" dirty="0">
                <a:effectLst>
                  <a:outerShdw blurRad="38100" dist="38100" dir="2700000" algn="tl">
                    <a:srgbClr val="000000">
                      <a:alpha val="43137"/>
                    </a:srgbClr>
                  </a:outerShdw>
                </a:effectLst>
              </a:rPr>
              <a:t>Electrical</a:t>
            </a:r>
            <a:r>
              <a:rPr b="1" spc="-5" dirty="0">
                <a:effectLst>
                  <a:outerShdw blurRad="38100" dist="38100" dir="2700000" algn="tl">
                    <a:srgbClr val="000000">
                      <a:alpha val="43137"/>
                    </a:srgbClr>
                  </a:outerShdw>
                </a:effectLst>
              </a:rPr>
              <a:t> </a:t>
            </a:r>
            <a:r>
              <a:rPr b="1" spc="-25" dirty="0">
                <a:effectLst>
                  <a:outerShdw blurRad="38100" dist="38100" dir="2700000" algn="tl">
                    <a:srgbClr val="000000">
                      <a:alpha val="43137"/>
                    </a:srgbClr>
                  </a:outerShdw>
                </a:effectLst>
              </a:rPr>
              <a:t>Energy</a:t>
            </a:r>
          </a:p>
        </p:txBody>
      </p:sp>
      <p:sp>
        <p:nvSpPr>
          <p:cNvPr id="4" name="Content Placeholder 3"/>
          <p:cNvSpPr>
            <a:spLocks noGrp="1"/>
          </p:cNvSpPr>
          <p:nvPr>
            <p:ph idx="1"/>
          </p:nvPr>
        </p:nvSpPr>
        <p:spPr>
          <a:xfrm>
            <a:off x="152401" y="4525552"/>
            <a:ext cx="5715000" cy="1692368"/>
          </a:xfrm>
        </p:spPr>
        <p:txBody>
          <a:bodyPr/>
          <a:lstStyle/>
          <a:p>
            <a:pPr marL="0" indent="0">
              <a:buNone/>
            </a:pPr>
            <a:r>
              <a:rPr lang="en-US" dirty="0"/>
              <a:t>1. </a:t>
            </a:r>
            <a:r>
              <a:rPr lang="en-US" sz="2800" b="1" dirty="0">
                <a:solidFill>
                  <a:schemeClr val="accent4">
                    <a:lumMod val="40000"/>
                    <a:lumOff val="60000"/>
                  </a:schemeClr>
                </a:solidFill>
                <a:effectLst>
                  <a:outerShdw blurRad="38100" dist="38100" dir="2700000" algn="tl">
                    <a:srgbClr val="000000">
                      <a:alpha val="43137"/>
                    </a:srgbClr>
                  </a:outerShdw>
                </a:effectLst>
              </a:rPr>
              <a:t>Definition: </a:t>
            </a:r>
            <a:r>
              <a:rPr lang="en-US" dirty="0">
                <a:effectLst>
                  <a:outerShdw blurRad="38100" dist="38100" dir="2700000" algn="tl">
                    <a:srgbClr val="000000">
                      <a:alpha val="43137"/>
                    </a:srgbClr>
                  </a:outerShdw>
                </a:effectLst>
              </a:rPr>
              <a:t>Electrical energy is energy that is caused by the movement of charged particles in an electrical field. </a:t>
            </a:r>
          </a:p>
          <a:p>
            <a:endParaRPr lang="en-US" dirty="0"/>
          </a:p>
        </p:txBody>
      </p:sp>
      <p:sp>
        <p:nvSpPr>
          <p:cNvPr id="16" name="object 16"/>
          <p:cNvSpPr txBox="1">
            <a:spLocks noGrp="1"/>
          </p:cNvSpPr>
          <p:nvPr>
            <p:ph type="ftr" sz="quarter" idx="11"/>
          </p:nvPr>
        </p:nvSpPr>
        <p:spPr>
          <a:prstGeom prst="rect">
            <a:avLst/>
          </a:prstGeom>
        </p:spPr>
        <p:txBody>
          <a:bodyPr vert="horz" wrap="square" lIns="0" tIns="0" rIns="0" bIns="0" rtlCol="0">
            <a:spAutoFit/>
          </a:bodyPr>
          <a:lstStyle/>
          <a:p>
            <a:pPr marL="12700">
              <a:lnSpc>
                <a:spcPct val="100000"/>
              </a:lnSpc>
            </a:pPr>
            <a:r>
              <a:rPr spc="-5" dirty="0"/>
              <a:t>All </a:t>
            </a:r>
            <a:r>
              <a:rPr spc="-10" dirty="0"/>
              <a:t>Images</a:t>
            </a:r>
            <a:r>
              <a:rPr spc="-5" dirty="0"/>
              <a:t> </a:t>
            </a:r>
            <a:r>
              <a:rPr dirty="0"/>
              <a:t>in</a:t>
            </a:r>
            <a:r>
              <a:rPr spc="-5" dirty="0"/>
              <a:t> Powerpoint obtained from: </a:t>
            </a:r>
            <a:r>
              <a:rPr spc="-10" dirty="0"/>
              <a:t>commons.wikimedia.org</a:t>
            </a:r>
          </a:p>
        </p:txBody>
      </p:sp>
      <p:sp>
        <p:nvSpPr>
          <p:cNvPr id="7" name="object 7"/>
          <p:cNvSpPr/>
          <p:nvPr/>
        </p:nvSpPr>
        <p:spPr>
          <a:xfrm>
            <a:off x="838200" y="1447800"/>
            <a:ext cx="3997150" cy="2959250"/>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6006350" y="1703449"/>
            <a:ext cx="2454910" cy="1496060"/>
          </a:xfrm>
          <a:custGeom>
            <a:avLst/>
            <a:gdLst/>
            <a:ahLst/>
            <a:cxnLst/>
            <a:rect l="l" t="t" r="r" b="b"/>
            <a:pathLst>
              <a:path w="2454909" h="1496060">
                <a:moveTo>
                  <a:pt x="0" y="0"/>
                </a:moveTo>
                <a:lnTo>
                  <a:pt x="2454349" y="0"/>
                </a:lnTo>
                <a:lnTo>
                  <a:pt x="2454349" y="1495525"/>
                </a:lnTo>
                <a:lnTo>
                  <a:pt x="0" y="1495525"/>
                </a:lnTo>
                <a:lnTo>
                  <a:pt x="0" y="0"/>
                </a:lnTo>
                <a:close/>
              </a:path>
            </a:pathLst>
          </a:custGeom>
          <a:solidFill>
            <a:srgbClr val="000000"/>
          </a:solidFill>
        </p:spPr>
        <p:txBody>
          <a:bodyPr wrap="square" lIns="0" tIns="0" rIns="0" bIns="0" rtlCol="0"/>
          <a:lstStyle/>
          <a:p>
            <a:endParaRPr/>
          </a:p>
        </p:txBody>
      </p:sp>
      <p:sp>
        <p:nvSpPr>
          <p:cNvPr id="9" name="object 9"/>
          <p:cNvSpPr/>
          <p:nvPr/>
        </p:nvSpPr>
        <p:spPr>
          <a:xfrm>
            <a:off x="6006350" y="1703449"/>
            <a:ext cx="2454350" cy="1495525"/>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6025500" y="5003949"/>
            <a:ext cx="2454910" cy="1474470"/>
          </a:xfrm>
          <a:custGeom>
            <a:avLst/>
            <a:gdLst/>
            <a:ahLst/>
            <a:cxnLst/>
            <a:rect l="l" t="t" r="r" b="b"/>
            <a:pathLst>
              <a:path w="2454909" h="1474470">
                <a:moveTo>
                  <a:pt x="0" y="0"/>
                </a:moveTo>
                <a:lnTo>
                  <a:pt x="2454349" y="0"/>
                </a:lnTo>
                <a:lnTo>
                  <a:pt x="2454349" y="1474424"/>
                </a:lnTo>
                <a:lnTo>
                  <a:pt x="0" y="1474424"/>
                </a:lnTo>
                <a:lnTo>
                  <a:pt x="0" y="0"/>
                </a:lnTo>
                <a:close/>
              </a:path>
            </a:pathLst>
          </a:custGeom>
          <a:solidFill>
            <a:srgbClr val="000000"/>
          </a:solidFill>
        </p:spPr>
        <p:txBody>
          <a:bodyPr wrap="square" lIns="0" tIns="0" rIns="0" bIns="0" rtlCol="0"/>
          <a:lstStyle/>
          <a:p>
            <a:endParaRPr/>
          </a:p>
        </p:txBody>
      </p:sp>
      <p:sp>
        <p:nvSpPr>
          <p:cNvPr id="11" name="object 11"/>
          <p:cNvSpPr/>
          <p:nvPr/>
        </p:nvSpPr>
        <p:spPr>
          <a:xfrm>
            <a:off x="6025500" y="5003949"/>
            <a:ext cx="2454350" cy="1474425"/>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6006350" y="3344100"/>
            <a:ext cx="2454910" cy="1474470"/>
          </a:xfrm>
          <a:custGeom>
            <a:avLst/>
            <a:gdLst/>
            <a:ahLst/>
            <a:cxnLst/>
            <a:rect l="l" t="t" r="r" b="b"/>
            <a:pathLst>
              <a:path w="2454909" h="1474470">
                <a:moveTo>
                  <a:pt x="0" y="0"/>
                </a:moveTo>
                <a:lnTo>
                  <a:pt x="2454349" y="0"/>
                </a:lnTo>
                <a:lnTo>
                  <a:pt x="2454349" y="1474424"/>
                </a:lnTo>
                <a:lnTo>
                  <a:pt x="0" y="1474424"/>
                </a:lnTo>
                <a:lnTo>
                  <a:pt x="0" y="0"/>
                </a:lnTo>
                <a:close/>
              </a:path>
            </a:pathLst>
          </a:custGeom>
          <a:solidFill>
            <a:srgbClr val="000000"/>
          </a:solidFill>
        </p:spPr>
        <p:txBody>
          <a:bodyPr wrap="square" lIns="0" tIns="0" rIns="0" bIns="0" rtlCol="0"/>
          <a:lstStyle/>
          <a:p>
            <a:endParaRPr/>
          </a:p>
        </p:txBody>
      </p:sp>
      <p:sp>
        <p:nvSpPr>
          <p:cNvPr id="15" name="object 15"/>
          <p:cNvSpPr/>
          <p:nvPr/>
        </p:nvSpPr>
        <p:spPr>
          <a:xfrm>
            <a:off x="6006350" y="3344100"/>
            <a:ext cx="2454350" cy="1474425"/>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TC103090430[[fn=Banded]]</Template>
  <TotalTime>137</TotalTime>
  <Words>1172</Words>
  <Application>Microsoft Office PowerPoint</Application>
  <PresentationFormat>On-screen Show (4:3)</PresentationFormat>
  <Paragraphs>74</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Corbel</vt:lpstr>
      <vt:lpstr>Wingdings</vt:lpstr>
      <vt:lpstr>Banded</vt:lpstr>
      <vt:lpstr>PowerPoint Presentation</vt:lpstr>
      <vt:lpstr>Directions</vt:lpstr>
      <vt:lpstr>Mechanical Energy</vt:lpstr>
      <vt:lpstr>Mechanical Energy</vt:lpstr>
      <vt:lpstr>Mechanical Energy</vt:lpstr>
      <vt:lpstr>Chemical Energy</vt:lpstr>
      <vt:lpstr>Chemical Energy</vt:lpstr>
      <vt:lpstr>Chemical Energy</vt:lpstr>
      <vt:lpstr>Electrical Energy</vt:lpstr>
      <vt:lpstr>Electrical Energy</vt:lpstr>
      <vt:lpstr>Electrical Energy</vt:lpstr>
      <vt:lpstr>Sound Energy</vt:lpstr>
      <vt:lpstr>Sound Energy</vt:lpstr>
      <vt:lpstr>Sound Energy</vt:lpstr>
      <vt:lpstr>Heat Energy</vt:lpstr>
      <vt:lpstr>Heat Energy</vt:lpstr>
      <vt:lpstr>Heat Energy</vt:lpstr>
      <vt:lpstr>Light Energy</vt:lpstr>
      <vt:lpstr>Light Energy</vt:lpstr>
      <vt:lpstr>Light Energy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tmoll_000</dc:creator>
  <cp:lastModifiedBy>Ashanti Sims</cp:lastModifiedBy>
  <cp:revision>45</cp:revision>
  <dcterms:created xsi:type="dcterms:W3CDTF">2014-10-11T17:09:48Z</dcterms:created>
  <dcterms:modified xsi:type="dcterms:W3CDTF">2017-01-12T17:57:47Z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2014-10-11T00:00:00Z</vt:filetime>
  </property>
  <property fmtid="{D5CDD505-2E9C-101B-9397-08002B2CF9AE}" pid="3" name="LastSaved">
    <vt:filetime>2014-10-11T00:00:00Z</vt:filetime>
  </property>
</Properties>
</file>